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3" r:id="rId2"/>
    <p:sldId id="591" r:id="rId3"/>
    <p:sldId id="283" r:id="rId4"/>
    <p:sldId id="284" r:id="rId5"/>
    <p:sldId id="588" r:id="rId6"/>
    <p:sldId id="589" r:id="rId7"/>
    <p:sldId id="590" r:id="rId8"/>
    <p:sldId id="579" r:id="rId9"/>
    <p:sldId id="297" r:id="rId10"/>
    <p:sldId id="300" r:id="rId11"/>
    <p:sldId id="298" r:id="rId12"/>
    <p:sldId id="581" r:id="rId13"/>
  </p:sldIdLst>
  <p:sldSz cx="9144000" cy="6858000" type="screen4x3"/>
  <p:notesSz cx="7010400" cy="9296400"/>
  <p:defaultTextStyle>
    <a:defPPr>
      <a:defRPr lang="en-US"/>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4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848">
          <p15:clr>
            <a:srgbClr val="A4A3A4"/>
          </p15:clr>
        </p15:guide>
        <p15:guide id="2" pos="2856">
          <p15:clr>
            <a:srgbClr val="A4A3A4"/>
          </p15:clr>
        </p15:guide>
        <p15:guide id="3" orient="horz" pos="2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712353-128F-B1D5-EFCC-91E463B256A4}" name="Allie Groll" initials="AG" userId="S::allie@mathcounts.org::7b20afc2-0158-47a4-a884-4053b6ae14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2"/>
    <a:srgbClr val="FFFFFF"/>
    <a:srgbClr val="4F487B"/>
    <a:srgbClr val="3F3FBF"/>
    <a:srgbClr val="08D3E8"/>
    <a:srgbClr val="FF3300"/>
    <a:srgbClr val="0000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47" autoAdjust="0"/>
  </p:normalViewPr>
  <p:slideViewPr>
    <p:cSldViewPr snapToGrid="0">
      <p:cViewPr varScale="1">
        <p:scale>
          <a:sx n="67" d="100"/>
          <a:sy n="67" d="100"/>
        </p:scale>
        <p:origin x="1934" y="67"/>
      </p:cViewPr>
      <p:guideLst>
        <p:guide orient="horz" pos="1848"/>
        <p:guide pos="2856"/>
        <p:guide orient="horz" pos="2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8612A3-EC79-48D8-917C-C0D158DA5ADD}"/>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F285A29-A963-4F0B-8943-2F07B317E0F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9EB0A646-8AC8-48B6-AC03-92EE71282858}" type="datetimeFigureOut">
              <a:rPr lang="en-US"/>
              <a:pPr>
                <a:defRPr/>
              </a:pPr>
              <a:t>7/25/2023</a:t>
            </a:fld>
            <a:endParaRPr lang="en-US"/>
          </a:p>
        </p:txBody>
      </p:sp>
      <p:sp>
        <p:nvSpPr>
          <p:cNvPr id="4" name="Footer Placeholder 3">
            <a:extLst>
              <a:ext uri="{FF2B5EF4-FFF2-40B4-BE49-F238E27FC236}">
                <a16:creationId xmlns:a16="http://schemas.microsoft.com/office/drawing/2014/main" id="{9BF2A8B9-E220-4AAE-A61C-301967A090F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158736D3-DF25-4C7D-BF2E-C37CDC724ED7}"/>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E878D4F-FFC4-4949-962A-87F4E1F0667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7T21:39:51.42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13,'3'-1,"0"-1,0 1,0 0,0 0,0 0,0 0,0 0,1 0,-1 1,0-1,1 1,-1-1,0 1,1 0,-1 0,1 0,0 0,10 1,0 0,1 0,4 1,5 2,-1 0,0 0,0 2,-1 0,22 7,-31-8,0 1,0 0,-1 0,0 0,-1 1,0 1,0-1,-1 1,8 7,-9-5,0 1,0-1,-1 1,-1 0,-1 0,0 1,-1-1,-1 1,-1 0,0 0,-1 3,-1 0,-1 1,-1 0,-1 0,-2-1,-1 1,0 0,-1 0,-4 2,-5 12,-3-1,-1-1,-2 1,-2-2,-3 0,-29 24,47-44,-23 18,-15 10,36-29,0 1,-1-1,0 0,-1-1,1 1,-2-2,-3 2,16-6,-1 0,1 1,0-1,-1 0,0 1,1-1,-1 0,1 0,-1 0,1 0,-1 0,0 0,1 0,0 0,-1 0,0 0,0 0,1 0,0 0,-1 0,0 0,0 0,1 0,0 0,-1 0,0 0,1 0,-1-1,1 1,0 0,-1 0,0-1,1 1,-1 0,1-1,0 1,0 0,-1 0,0-2,0 0,1 0,-1 1,1-1,0 0,-1 1,1-1,1-1,-1-1,-1-77,-8 213,31-133,54-12,26-2,-85 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7T21:41:14.9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13,'3'-1,"0"-1,0 1,0 0,0 0,0 0,0 0,0 0,1 0,-1 1,0-1,1 1,-1-1,0 1,1 0,-1 0,1 0,0 0,10 1,0 0,1 0,4 1,5 2,-1 0,0 0,0 2,-1 0,22 7,-31-8,0 1,0 0,-1 0,0 0,-1 1,0 1,0-1,-1 1,8 7,-9-5,0 1,0-1,-1 1,-1 0,-1 0,0 1,-1-1,-1 1,-1 0,0 0,-1 3,-1 0,-1 1,-1 0,-1 0,-2-1,-1 1,0 0,-1 0,-4 2,-5 12,-3-1,-1-1,-2 1,-2-2,-3 0,-29 24,47-44,-23 18,-15 10,36-29,0 1,-1-1,0 0,-1-1,1 1,-2-2,-3 2,16-6,-1 0,1 1,0-1,-1 0,0 1,1-1,-1 0,1 0,-1 0,1 0,-1 0,0 0,1 0,0 0,-1 0,0 0,0 0,1 0,0 0,-1 0,0 0,0 0,1 0,0 0,-1 0,0 0,1 0,-1-1,1 1,0 0,-1 0,0-1,1 1,-1 0,1-1,0 1,0 0,-1 0,0-2,0 0,1 0,-1 1,1-1,0 0,-1 1,1-1,1-1,-1-1,-1-77,-8 213,31-133,54-12,26-2,-85 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7T21:41:54.6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13,'3'-1,"0"-1,0 1,0 0,0 0,0 0,0 0,0 0,1 0,-1 1,0-1,1 1,-1-1,0 1,1 0,-1 0,1 0,0 0,10 1,0 0,1 0,4 1,5 2,-1 0,0 0,0 2,-1 0,22 7,-31-8,0 1,0 0,-1 0,0 0,-1 1,0 1,0-1,-1 1,8 7,-9-5,0 1,0-1,-1 1,-1 0,-1 0,0 1,-1-1,-1 1,-1 0,0 0,-1 3,-1 0,-1 1,-1 0,-1 0,-2-1,-1 1,0 0,-1 0,-4 2,-5 12,-3-1,-1-1,-2 1,-2-2,-3 0,-29 24,47-44,-23 18,-15 10,36-29,0 1,-1-1,0 0,-1-1,1 1,-2-2,-3 2,16-6,-1 0,1 1,0-1,-1 0,0 1,1-1,-1 0,1 0,-1 0,1 0,-1 0,0 0,1 0,0 0,-1 0,0 0,0 0,1 0,0 0,-1 0,0 0,0 0,1 0,0 0,-1 0,0 0,1 0,-1-1,1 1,0 0,-1 0,0-1,1 1,-1 0,1-1,0 1,0 0,-1 0,0-2,0 0,1 0,-1 1,1-1,0 0,-1 1,1-1,1-1,-1-1,-1-77,-8 213,31-133,54-12,26-2,-85 13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7-17T21:44:37.7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13,'3'-1,"0"-1,0 1,0 0,0 0,0 0,0 0,0 0,1 0,-1 1,0-1,1 1,-1-1,0 1,1 0,-1 0,1 0,0 0,10 1,0 0,1 0,4 1,5 2,-1 0,0 0,0 2,-1 0,22 7,-31-8,0 1,0 0,-1 0,0 0,-1 1,0 1,0-1,-1 1,8 7,-9-5,0 1,0-1,-1 1,-1 0,-1 0,0 1,-1-1,-1 1,-1 0,0 0,-1 3,-1 0,-1 1,-1 0,-1 0,-2-1,-1 1,0 0,-1 0,-4 2,-5 12,-3-1,-1-1,-2 1,-2-2,-3 0,-29 24,47-44,-23 18,-15 10,36-29,0 1,-1-1,0 0,-1-1,1 1,-2-2,-3 2,16-6,-1 0,1 1,0-1,-1 0,0 1,1-1,-1 0,1 0,-1 0,1 0,-1 0,0 0,1 0,0 0,-1 0,0 0,0 0,1 0,0 0,-1 0,0 0,0 0,1 0,0 0,-1 0,0 0,1 0,-1-1,1 1,0 0,-1 0,0-1,1 1,-1 0,1-1,0 1,0 0,-1 0,0-2,0 0,1 0,-1 1,1-1,0 0,-1 1,1-1,1-1,-1-1,-1-77,-8 213,31-133,54-12,26-2,-85 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77F3B36-4F37-4D68-9095-4F0C07FF95ED}" type="datetimeFigureOut">
              <a:rPr lang="en-US" smtClean="0"/>
              <a:t>7/25/2023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F7C12F2-ADAE-45DD-98DB-E5180E4BC69E}" type="slidenum">
              <a:rPr lang="en-US" smtClean="0"/>
              <a:t>‹#›</a:t>
            </a:fld>
            <a:endParaRPr lang="en-US"/>
          </a:p>
        </p:txBody>
      </p:sp>
    </p:spTree>
    <p:extLst>
      <p:ext uri="{BB962C8B-B14F-4D97-AF65-F5344CB8AC3E}">
        <p14:creationId xmlns:p14="http://schemas.microsoft.com/office/powerpoint/2010/main" val="42669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2BFD-88BE-42CB-BA70-E48C53421D07}" type="slidenum">
              <a:rPr lang="en-US" smtClean="0"/>
              <a:t>1</a:t>
            </a:fld>
            <a:endParaRPr lang="en-US"/>
          </a:p>
        </p:txBody>
      </p:sp>
    </p:spTree>
    <p:extLst>
      <p:ext uri="{BB962C8B-B14F-4D97-AF65-F5344CB8AC3E}">
        <p14:creationId xmlns:p14="http://schemas.microsoft.com/office/powerpoint/2010/main" val="296368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2BFD-88BE-42CB-BA70-E48C53421D07}" type="slidenum">
              <a:rPr lang="en-US" smtClean="0"/>
              <a:t>12</a:t>
            </a:fld>
            <a:endParaRPr lang="en-US"/>
          </a:p>
        </p:txBody>
      </p:sp>
    </p:spTree>
    <p:extLst>
      <p:ext uri="{BB962C8B-B14F-4D97-AF65-F5344CB8AC3E}">
        <p14:creationId xmlns:p14="http://schemas.microsoft.com/office/powerpoint/2010/main" val="88436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392BFD-88BE-42CB-BA70-E48C53421D07}" type="slidenum">
              <a:rPr lang="en-US" smtClean="0"/>
              <a:t>4</a:t>
            </a:fld>
            <a:endParaRPr lang="en-US"/>
          </a:p>
        </p:txBody>
      </p:sp>
    </p:spTree>
    <p:extLst>
      <p:ext uri="{BB962C8B-B14F-4D97-AF65-F5344CB8AC3E}">
        <p14:creationId xmlns:p14="http://schemas.microsoft.com/office/powerpoint/2010/main" val="281664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62AAE-52FD-43C4-831D-B04A7F55F61F}" type="slidenum">
              <a:rPr lang="en-US" smtClean="0"/>
              <a:t>5</a:t>
            </a:fld>
            <a:endParaRPr lang="en-US"/>
          </a:p>
        </p:txBody>
      </p:sp>
    </p:spTree>
    <p:extLst>
      <p:ext uri="{BB962C8B-B14F-4D97-AF65-F5344CB8AC3E}">
        <p14:creationId xmlns:p14="http://schemas.microsoft.com/office/powerpoint/2010/main" val="78489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392BFD-88BE-42CB-BA70-E48C53421D07}" type="slidenum">
              <a:rPr lang="en-US" smtClean="0"/>
              <a:t>6</a:t>
            </a:fld>
            <a:endParaRPr lang="en-US"/>
          </a:p>
        </p:txBody>
      </p:sp>
    </p:spTree>
    <p:extLst>
      <p:ext uri="{BB962C8B-B14F-4D97-AF65-F5344CB8AC3E}">
        <p14:creationId xmlns:p14="http://schemas.microsoft.com/office/powerpoint/2010/main" val="426603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392BFD-88BE-42CB-BA70-E48C53421D07}" type="slidenum">
              <a:rPr lang="en-US" smtClean="0"/>
              <a:t>7</a:t>
            </a:fld>
            <a:endParaRPr lang="en-US"/>
          </a:p>
        </p:txBody>
      </p:sp>
    </p:spTree>
    <p:extLst>
      <p:ext uri="{BB962C8B-B14F-4D97-AF65-F5344CB8AC3E}">
        <p14:creationId xmlns:p14="http://schemas.microsoft.com/office/powerpoint/2010/main" val="218215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D392BFD-88BE-42CB-BA70-E48C53421D07}" type="slidenum">
              <a:rPr lang="en-US" smtClean="0"/>
              <a:t>8</a:t>
            </a:fld>
            <a:endParaRPr lang="en-US"/>
          </a:p>
        </p:txBody>
      </p:sp>
    </p:spTree>
    <p:extLst>
      <p:ext uri="{BB962C8B-B14F-4D97-AF65-F5344CB8AC3E}">
        <p14:creationId xmlns:p14="http://schemas.microsoft.com/office/powerpoint/2010/main" val="8299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problem is a great way to teach students to really read the problem and consider what it is asking. There is a shortcut here that actually requires less math! A lot of times we are taught one approach to problems, but MATHCOUNTS loves to encourage students to always look for alternative and potentially quicker solutions.</a:t>
            </a:r>
          </a:p>
          <a:p>
            <a:endParaRPr lang="en-US" dirty="0"/>
          </a:p>
          <a:p>
            <a:r>
              <a:rPr lang="en-US" dirty="0"/>
              <a:t>Most students would immediately solve for x – which is often exactly what they are taught to do – but here they don’t have to solve for x!</a:t>
            </a:r>
          </a:p>
        </p:txBody>
      </p:sp>
      <p:sp>
        <p:nvSpPr>
          <p:cNvPr id="4" name="Slide Number Placeholder 3"/>
          <p:cNvSpPr>
            <a:spLocks noGrp="1"/>
          </p:cNvSpPr>
          <p:nvPr>
            <p:ph type="sldNum" sz="quarter" idx="5"/>
          </p:nvPr>
        </p:nvSpPr>
        <p:spPr/>
        <p:txBody>
          <a:bodyPr/>
          <a:lstStyle/>
          <a:p>
            <a:fld id="{BD392BFD-88BE-42CB-BA70-E48C53421D07}" type="slidenum">
              <a:rPr lang="en-US" smtClean="0"/>
              <a:t>9</a:t>
            </a:fld>
            <a:endParaRPr lang="en-US"/>
          </a:p>
        </p:txBody>
      </p:sp>
    </p:spTree>
    <p:extLst>
      <p:ext uri="{BB962C8B-B14F-4D97-AF65-F5344CB8AC3E}">
        <p14:creationId xmlns:p14="http://schemas.microsoft.com/office/powerpoint/2010/main" val="250431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2BFD-88BE-42CB-BA70-E48C53421D07}" type="slidenum">
              <a:rPr lang="en-US" smtClean="0"/>
              <a:t>10</a:t>
            </a:fld>
            <a:endParaRPr lang="en-US"/>
          </a:p>
        </p:txBody>
      </p:sp>
    </p:spTree>
    <p:extLst>
      <p:ext uri="{BB962C8B-B14F-4D97-AF65-F5344CB8AC3E}">
        <p14:creationId xmlns:p14="http://schemas.microsoft.com/office/powerpoint/2010/main" val="32325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92BFD-88BE-42CB-BA70-E48C53421D07}" type="slidenum">
              <a:rPr lang="en-US" smtClean="0"/>
              <a:t>11</a:t>
            </a:fld>
            <a:endParaRPr lang="en-US"/>
          </a:p>
        </p:txBody>
      </p:sp>
    </p:spTree>
    <p:extLst>
      <p:ext uri="{BB962C8B-B14F-4D97-AF65-F5344CB8AC3E}">
        <p14:creationId xmlns:p14="http://schemas.microsoft.com/office/powerpoint/2010/main" val="412524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DDC981A-652D-44FC-A480-0AECDEA8DE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F8187B-1281-49BD-8DF6-3865B82F6A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612BAF-5287-4A14-992F-741CCE04E220}"/>
              </a:ext>
            </a:extLst>
          </p:cNvPr>
          <p:cNvSpPr>
            <a:spLocks noGrp="1" noChangeArrowheads="1"/>
          </p:cNvSpPr>
          <p:nvPr>
            <p:ph type="sldNum" sz="quarter" idx="12"/>
          </p:nvPr>
        </p:nvSpPr>
        <p:spPr>
          <a:ln/>
        </p:spPr>
        <p:txBody>
          <a:bodyPr/>
          <a:lstStyle>
            <a:lvl1pPr>
              <a:defRPr/>
            </a:lvl1pPr>
          </a:lstStyle>
          <a:p>
            <a:fld id="{1573CD9E-E134-4FD2-BC83-4101591BF8E8}" type="slidenum">
              <a:rPr lang="en-US" altLang="en-US"/>
              <a:pPr/>
              <a:t>‹#›</a:t>
            </a:fld>
            <a:endParaRPr lang="en-US" altLang="en-US"/>
          </a:p>
        </p:txBody>
      </p:sp>
    </p:spTree>
    <p:extLst>
      <p:ext uri="{BB962C8B-B14F-4D97-AF65-F5344CB8AC3E}">
        <p14:creationId xmlns:p14="http://schemas.microsoft.com/office/powerpoint/2010/main" val="280892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A3FB4B-6E27-4646-BEAB-2CB35859FA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4045B9-80D0-4440-87EF-57EBD545F8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D46E0E-98C0-4159-A5FF-0D887CC9B95A}"/>
              </a:ext>
            </a:extLst>
          </p:cNvPr>
          <p:cNvSpPr>
            <a:spLocks noGrp="1" noChangeArrowheads="1"/>
          </p:cNvSpPr>
          <p:nvPr>
            <p:ph type="sldNum" sz="quarter" idx="12"/>
          </p:nvPr>
        </p:nvSpPr>
        <p:spPr>
          <a:ln/>
        </p:spPr>
        <p:txBody>
          <a:bodyPr/>
          <a:lstStyle>
            <a:lvl1pPr>
              <a:defRPr/>
            </a:lvl1pPr>
          </a:lstStyle>
          <a:p>
            <a:fld id="{9C96BCFE-CE24-4F5D-B270-50311B689FA8}" type="slidenum">
              <a:rPr lang="en-US" altLang="en-US"/>
              <a:pPr/>
              <a:t>‹#›</a:t>
            </a:fld>
            <a:endParaRPr lang="en-US" altLang="en-US"/>
          </a:p>
        </p:txBody>
      </p:sp>
    </p:spTree>
    <p:extLst>
      <p:ext uri="{BB962C8B-B14F-4D97-AF65-F5344CB8AC3E}">
        <p14:creationId xmlns:p14="http://schemas.microsoft.com/office/powerpoint/2010/main" val="167821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4C0F43-C8C0-4A8C-85D3-2BF1096974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ECD42A-9241-4F9D-852D-84F2F1F947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88BE24-1DE9-4D5C-83EA-06B1D486BA60}"/>
              </a:ext>
            </a:extLst>
          </p:cNvPr>
          <p:cNvSpPr>
            <a:spLocks noGrp="1" noChangeArrowheads="1"/>
          </p:cNvSpPr>
          <p:nvPr>
            <p:ph type="sldNum" sz="quarter" idx="12"/>
          </p:nvPr>
        </p:nvSpPr>
        <p:spPr>
          <a:ln/>
        </p:spPr>
        <p:txBody>
          <a:bodyPr/>
          <a:lstStyle>
            <a:lvl1pPr>
              <a:defRPr/>
            </a:lvl1pPr>
          </a:lstStyle>
          <a:p>
            <a:fld id="{6F004844-E248-48F1-B312-7C38E9690587}" type="slidenum">
              <a:rPr lang="en-US" altLang="en-US"/>
              <a:pPr/>
              <a:t>‹#›</a:t>
            </a:fld>
            <a:endParaRPr lang="en-US" altLang="en-US"/>
          </a:p>
        </p:txBody>
      </p:sp>
    </p:spTree>
    <p:extLst>
      <p:ext uri="{BB962C8B-B14F-4D97-AF65-F5344CB8AC3E}">
        <p14:creationId xmlns:p14="http://schemas.microsoft.com/office/powerpoint/2010/main" val="8732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B509C5-0CA0-4888-9AFA-18EE7648DC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ED7DBD-9BDB-4506-98D2-0F43190290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6DAEB4-C686-4C29-A2EA-A8AA8D89E423}"/>
              </a:ext>
            </a:extLst>
          </p:cNvPr>
          <p:cNvSpPr>
            <a:spLocks noGrp="1" noChangeArrowheads="1"/>
          </p:cNvSpPr>
          <p:nvPr>
            <p:ph type="sldNum" sz="quarter" idx="12"/>
          </p:nvPr>
        </p:nvSpPr>
        <p:spPr>
          <a:ln/>
        </p:spPr>
        <p:txBody>
          <a:bodyPr/>
          <a:lstStyle>
            <a:lvl1pPr>
              <a:defRPr/>
            </a:lvl1pPr>
          </a:lstStyle>
          <a:p>
            <a:fld id="{C863EFBB-D66E-484E-B6F8-AAB0E856D359}" type="slidenum">
              <a:rPr lang="en-US" altLang="en-US"/>
              <a:pPr/>
              <a:t>‹#›</a:t>
            </a:fld>
            <a:endParaRPr lang="en-US" altLang="en-US"/>
          </a:p>
        </p:txBody>
      </p:sp>
    </p:spTree>
    <p:extLst>
      <p:ext uri="{BB962C8B-B14F-4D97-AF65-F5344CB8AC3E}">
        <p14:creationId xmlns:p14="http://schemas.microsoft.com/office/powerpoint/2010/main" val="416457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414AC8-0519-4F62-8AEC-B723BC114A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2AE837-504D-4EE0-BCB4-2C51A7A590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DF84AB-8393-4F14-A718-532C1F7571DA}"/>
              </a:ext>
            </a:extLst>
          </p:cNvPr>
          <p:cNvSpPr>
            <a:spLocks noGrp="1" noChangeArrowheads="1"/>
          </p:cNvSpPr>
          <p:nvPr>
            <p:ph type="sldNum" sz="quarter" idx="12"/>
          </p:nvPr>
        </p:nvSpPr>
        <p:spPr>
          <a:ln/>
        </p:spPr>
        <p:txBody>
          <a:bodyPr/>
          <a:lstStyle>
            <a:lvl1pPr>
              <a:defRPr/>
            </a:lvl1pPr>
          </a:lstStyle>
          <a:p>
            <a:fld id="{B9925332-2FEB-4888-ACEB-CA2ED6D910EF}" type="slidenum">
              <a:rPr lang="en-US" altLang="en-US"/>
              <a:pPr/>
              <a:t>‹#›</a:t>
            </a:fld>
            <a:endParaRPr lang="en-US" altLang="en-US"/>
          </a:p>
        </p:txBody>
      </p:sp>
    </p:spTree>
    <p:extLst>
      <p:ext uri="{BB962C8B-B14F-4D97-AF65-F5344CB8AC3E}">
        <p14:creationId xmlns:p14="http://schemas.microsoft.com/office/powerpoint/2010/main" val="35302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D341155-A96C-4BB3-A5FE-B162A4513E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23969B7-7040-440C-9F21-D50C011CB4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953BFC-31DF-4D23-96C6-72E66C3A67A9}"/>
              </a:ext>
            </a:extLst>
          </p:cNvPr>
          <p:cNvSpPr>
            <a:spLocks noGrp="1" noChangeArrowheads="1"/>
          </p:cNvSpPr>
          <p:nvPr>
            <p:ph type="sldNum" sz="quarter" idx="12"/>
          </p:nvPr>
        </p:nvSpPr>
        <p:spPr>
          <a:ln/>
        </p:spPr>
        <p:txBody>
          <a:bodyPr/>
          <a:lstStyle>
            <a:lvl1pPr>
              <a:defRPr/>
            </a:lvl1pPr>
          </a:lstStyle>
          <a:p>
            <a:fld id="{49988201-2F49-4F5F-B615-F5260169241E}" type="slidenum">
              <a:rPr lang="en-US" altLang="en-US"/>
              <a:pPr/>
              <a:t>‹#›</a:t>
            </a:fld>
            <a:endParaRPr lang="en-US" altLang="en-US"/>
          </a:p>
        </p:txBody>
      </p:sp>
    </p:spTree>
    <p:extLst>
      <p:ext uri="{BB962C8B-B14F-4D97-AF65-F5344CB8AC3E}">
        <p14:creationId xmlns:p14="http://schemas.microsoft.com/office/powerpoint/2010/main" val="337397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FD15D95-DD0D-4DF2-826D-DB9E7EC873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D5D87D5-B853-4F53-B785-79B864DABC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35B3E5-A575-4297-A08D-29121DF53FEE}"/>
              </a:ext>
            </a:extLst>
          </p:cNvPr>
          <p:cNvSpPr>
            <a:spLocks noGrp="1" noChangeArrowheads="1"/>
          </p:cNvSpPr>
          <p:nvPr>
            <p:ph type="sldNum" sz="quarter" idx="12"/>
          </p:nvPr>
        </p:nvSpPr>
        <p:spPr>
          <a:ln/>
        </p:spPr>
        <p:txBody>
          <a:bodyPr/>
          <a:lstStyle>
            <a:lvl1pPr>
              <a:defRPr/>
            </a:lvl1pPr>
          </a:lstStyle>
          <a:p>
            <a:fld id="{004FC34D-CF72-402B-8E79-4F511CFA929D}" type="slidenum">
              <a:rPr lang="en-US" altLang="en-US"/>
              <a:pPr/>
              <a:t>‹#›</a:t>
            </a:fld>
            <a:endParaRPr lang="en-US" altLang="en-US"/>
          </a:p>
        </p:txBody>
      </p:sp>
    </p:spTree>
    <p:extLst>
      <p:ext uri="{BB962C8B-B14F-4D97-AF65-F5344CB8AC3E}">
        <p14:creationId xmlns:p14="http://schemas.microsoft.com/office/powerpoint/2010/main" val="136600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80AFB5-83A9-4A2E-83E9-A2489CED1B5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B514477-F5E4-4B6E-99AB-17CACB6208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5E73C6-69B9-47D4-914D-88F1190EF7E4}"/>
              </a:ext>
            </a:extLst>
          </p:cNvPr>
          <p:cNvSpPr>
            <a:spLocks noGrp="1" noChangeArrowheads="1"/>
          </p:cNvSpPr>
          <p:nvPr>
            <p:ph type="sldNum" sz="quarter" idx="12"/>
          </p:nvPr>
        </p:nvSpPr>
        <p:spPr>
          <a:ln/>
        </p:spPr>
        <p:txBody>
          <a:bodyPr/>
          <a:lstStyle>
            <a:lvl1pPr>
              <a:defRPr/>
            </a:lvl1pPr>
          </a:lstStyle>
          <a:p>
            <a:fld id="{33919E39-81A8-498C-B5C6-81A7AF847EE1}" type="slidenum">
              <a:rPr lang="en-US" altLang="en-US"/>
              <a:pPr/>
              <a:t>‹#›</a:t>
            </a:fld>
            <a:endParaRPr lang="en-US" altLang="en-US"/>
          </a:p>
        </p:txBody>
      </p:sp>
    </p:spTree>
    <p:extLst>
      <p:ext uri="{BB962C8B-B14F-4D97-AF65-F5344CB8AC3E}">
        <p14:creationId xmlns:p14="http://schemas.microsoft.com/office/powerpoint/2010/main" val="80649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25EE04-68E1-45D0-9FC5-619B663575A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3D8C11E-F699-4003-A356-9223A5AAB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93BDFF4-CF34-44B1-8458-DCFBD0A47ABF}"/>
              </a:ext>
            </a:extLst>
          </p:cNvPr>
          <p:cNvSpPr>
            <a:spLocks noGrp="1" noChangeArrowheads="1"/>
          </p:cNvSpPr>
          <p:nvPr>
            <p:ph type="sldNum" sz="quarter" idx="12"/>
          </p:nvPr>
        </p:nvSpPr>
        <p:spPr>
          <a:ln/>
        </p:spPr>
        <p:txBody>
          <a:bodyPr/>
          <a:lstStyle>
            <a:lvl1pPr>
              <a:defRPr/>
            </a:lvl1pPr>
          </a:lstStyle>
          <a:p>
            <a:fld id="{08C09267-8333-40F9-9AF0-F1CB7767A0B9}" type="slidenum">
              <a:rPr lang="en-US" altLang="en-US"/>
              <a:pPr/>
              <a:t>‹#›</a:t>
            </a:fld>
            <a:endParaRPr lang="en-US" altLang="en-US"/>
          </a:p>
        </p:txBody>
      </p:sp>
    </p:spTree>
    <p:extLst>
      <p:ext uri="{BB962C8B-B14F-4D97-AF65-F5344CB8AC3E}">
        <p14:creationId xmlns:p14="http://schemas.microsoft.com/office/powerpoint/2010/main" val="389242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84BD54-455A-4E5E-A39F-0C76BB854B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91FB5C-AB3F-4465-A8E6-743A0624D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CBA3BA-BE2F-44CA-BE59-9B13F946F7C3}"/>
              </a:ext>
            </a:extLst>
          </p:cNvPr>
          <p:cNvSpPr>
            <a:spLocks noGrp="1" noChangeArrowheads="1"/>
          </p:cNvSpPr>
          <p:nvPr>
            <p:ph type="sldNum" sz="quarter" idx="12"/>
          </p:nvPr>
        </p:nvSpPr>
        <p:spPr>
          <a:ln/>
        </p:spPr>
        <p:txBody>
          <a:bodyPr/>
          <a:lstStyle>
            <a:lvl1pPr>
              <a:defRPr/>
            </a:lvl1pPr>
          </a:lstStyle>
          <a:p>
            <a:fld id="{84D6A4E8-957E-4FAE-AD56-BEA456554D0C}" type="slidenum">
              <a:rPr lang="en-US" altLang="en-US"/>
              <a:pPr/>
              <a:t>‹#›</a:t>
            </a:fld>
            <a:endParaRPr lang="en-US" altLang="en-US"/>
          </a:p>
        </p:txBody>
      </p:sp>
    </p:spTree>
    <p:extLst>
      <p:ext uri="{BB962C8B-B14F-4D97-AF65-F5344CB8AC3E}">
        <p14:creationId xmlns:p14="http://schemas.microsoft.com/office/powerpoint/2010/main" val="321762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6A5A16-E2CB-431C-86BD-E665D804B9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33547B-4147-490E-99DF-C1E9CF8426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914827-F6A8-443C-A36F-F876A5D62F52}"/>
              </a:ext>
            </a:extLst>
          </p:cNvPr>
          <p:cNvSpPr>
            <a:spLocks noGrp="1" noChangeArrowheads="1"/>
          </p:cNvSpPr>
          <p:nvPr>
            <p:ph type="sldNum" sz="quarter" idx="12"/>
          </p:nvPr>
        </p:nvSpPr>
        <p:spPr>
          <a:ln/>
        </p:spPr>
        <p:txBody>
          <a:bodyPr/>
          <a:lstStyle>
            <a:lvl1pPr>
              <a:defRPr/>
            </a:lvl1pPr>
          </a:lstStyle>
          <a:p>
            <a:fld id="{49A776E6-4495-44B9-B38E-C7D183A04763}" type="slidenum">
              <a:rPr lang="en-US" altLang="en-US"/>
              <a:pPr/>
              <a:t>‹#›</a:t>
            </a:fld>
            <a:endParaRPr lang="en-US" altLang="en-US"/>
          </a:p>
        </p:txBody>
      </p:sp>
    </p:spTree>
    <p:extLst>
      <p:ext uri="{BB962C8B-B14F-4D97-AF65-F5344CB8AC3E}">
        <p14:creationId xmlns:p14="http://schemas.microsoft.com/office/powerpoint/2010/main" val="253311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26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C9AB45-6208-419F-AFD6-B1C4579DBC3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F654A2A-1880-4989-9CD4-B1B31A27C06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6612165-467C-43B0-AF17-1857305CE7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EAF9417A-8A83-4AC6-B4BA-77400EC5034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ABF86F8E-B20E-432A-A3A2-B266020FB3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4CCB14E-6E27-4141-B476-00629F92E3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athcount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hyperlink" Target="http://www.mathcounts.org/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C38358-C988-41EC-ABE8-5DAE44A03BB9}"/>
              </a:ext>
            </a:extLst>
          </p:cNvPr>
          <p:cNvSpPr txBox="1"/>
          <p:nvPr/>
        </p:nvSpPr>
        <p:spPr>
          <a:xfrm>
            <a:off x="442451" y="3556328"/>
            <a:ext cx="8259097" cy="573106"/>
          </a:xfrm>
          <a:prstGeom prst="rect">
            <a:avLst/>
          </a:prstGeom>
          <a:noFill/>
        </p:spPr>
        <p:txBody>
          <a:bodyPr wrap="square" rtlCol="0">
            <a:spAutoFit/>
          </a:bodyPr>
          <a:lstStyle/>
          <a:p>
            <a:pPr algn="ctr">
              <a:lnSpc>
                <a:spcPct val="125000"/>
              </a:lnSpc>
            </a:pPr>
            <a:r>
              <a:rPr lang="en-US" sz="2700" b="1" dirty="0">
                <a:solidFill>
                  <a:schemeClr val="bg1"/>
                </a:solidFill>
                <a:latin typeface="Arial Black" panose="020B0A04020102020204" pitchFamily="34" charset="0"/>
                <a:hlinkClick r:id="rId3"/>
              </a:rPr>
              <a:t>www.mathcounts.org</a:t>
            </a:r>
            <a:endParaRPr lang="en-US" sz="2700" b="1" dirty="0">
              <a:solidFill>
                <a:schemeClr val="bg1"/>
              </a:solidFill>
              <a:latin typeface="Arial Black" panose="020B0A04020102020204" pitchFamily="34" charset="0"/>
            </a:endParaRPr>
          </a:p>
        </p:txBody>
      </p:sp>
      <p:pic>
        <p:nvPicPr>
          <p:cNvPr id="9" name="Picture 8" descr="A black and white logo&#10;&#10;Description automatically generated with low confidence">
            <a:extLst>
              <a:ext uri="{FF2B5EF4-FFF2-40B4-BE49-F238E27FC236}">
                <a16:creationId xmlns:a16="http://schemas.microsoft.com/office/drawing/2014/main" id="{0A12718C-3586-4C4D-9FF1-14F5B7E85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582" y="2426206"/>
            <a:ext cx="5830836" cy="1002794"/>
          </a:xfrm>
          <a:prstGeom prst="rect">
            <a:avLst/>
          </a:prstGeom>
        </p:spPr>
      </p:pic>
    </p:spTree>
    <p:extLst>
      <p:ext uri="{BB962C8B-B14F-4D97-AF65-F5344CB8AC3E}">
        <p14:creationId xmlns:p14="http://schemas.microsoft.com/office/powerpoint/2010/main" val="346514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1661498"/>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0157" y="1836367"/>
            <a:ext cx="8388079" cy="923330"/>
          </a:xfrm>
          <a:prstGeom prst="rect">
            <a:avLst/>
          </a:prstGeom>
          <a:noFill/>
        </p:spPr>
        <p:txBody>
          <a:bodyPr wrap="square" rtlCol="0">
            <a:spAutoFit/>
          </a:bodyPr>
          <a:lstStyle/>
          <a:p>
            <a:pPr algn="ctr"/>
            <a:r>
              <a:rPr lang="en-US" sz="1800" dirty="0">
                <a:solidFill>
                  <a:schemeClr val="bg1"/>
                </a:solidFill>
              </a:rPr>
              <a:t>Lily is going to the movies with Abby, Bea and Jaclyn. Abby wants to sit at the end of the row, and Bea only cares that she is seated next to Jaclyn. In how many different ways can the girls be seated in a single row that only has 4 seats?</a:t>
            </a:r>
          </a:p>
        </p:txBody>
      </p:sp>
      <p:sp>
        <p:nvSpPr>
          <p:cNvPr id="8" name="TextBox 7">
            <a:extLst>
              <a:ext uri="{FF2B5EF4-FFF2-40B4-BE49-F238E27FC236}">
                <a16:creationId xmlns:a16="http://schemas.microsoft.com/office/drawing/2014/main" id="{CC8D4808-EBEA-4E89-8519-D0BA306ED4EB}"/>
              </a:ext>
            </a:extLst>
          </p:cNvPr>
          <p:cNvSpPr txBox="1"/>
          <p:nvPr/>
        </p:nvSpPr>
        <p:spPr>
          <a:xfrm>
            <a:off x="1036396" y="2862495"/>
            <a:ext cx="2771775" cy="2677656"/>
          </a:xfrm>
          <a:prstGeom prst="rect">
            <a:avLst/>
          </a:prstGeom>
          <a:noFill/>
        </p:spPr>
        <p:txBody>
          <a:bodyPr wrap="square" rtlCol="0">
            <a:spAutoFit/>
          </a:bodyPr>
          <a:lstStyle/>
          <a:p>
            <a:pPr algn="ctr"/>
            <a:r>
              <a:rPr lang="en-US" sz="2100" dirty="0">
                <a:solidFill>
                  <a:schemeClr val="bg1"/>
                </a:solidFill>
              </a:rPr>
              <a:t>Make a list:</a:t>
            </a:r>
          </a:p>
          <a:p>
            <a:pPr algn="ctr"/>
            <a:endParaRPr lang="en-US" sz="2100" dirty="0">
              <a:solidFill>
                <a:schemeClr val="bg1"/>
              </a:solidFill>
            </a:endParaRPr>
          </a:p>
          <a:p>
            <a:pPr algn="ctr"/>
            <a:r>
              <a:rPr lang="en-US" sz="2100" dirty="0">
                <a:solidFill>
                  <a:schemeClr val="bg1"/>
                </a:solidFill>
                <a:sym typeface="Symbol" panose="05050102010706020507" pitchFamily="18" charset="2"/>
              </a:rPr>
              <a:t>ABJL		LJBA</a:t>
            </a:r>
          </a:p>
          <a:p>
            <a:pPr algn="ctr"/>
            <a:r>
              <a:rPr lang="en-US" sz="2100" dirty="0">
                <a:solidFill>
                  <a:schemeClr val="bg1"/>
                </a:solidFill>
                <a:sym typeface="Symbol" panose="05050102010706020507" pitchFamily="18" charset="2"/>
              </a:rPr>
              <a:t>AJBL		LBJA</a:t>
            </a:r>
          </a:p>
          <a:p>
            <a:pPr algn="ctr"/>
            <a:r>
              <a:rPr lang="en-US" sz="2100" dirty="0">
                <a:solidFill>
                  <a:schemeClr val="bg1"/>
                </a:solidFill>
                <a:sym typeface="Symbol" panose="05050102010706020507" pitchFamily="18" charset="2"/>
              </a:rPr>
              <a:t>ALBJ		JBLA</a:t>
            </a:r>
          </a:p>
          <a:p>
            <a:pPr algn="ctr"/>
            <a:r>
              <a:rPr lang="en-US" sz="2100" dirty="0">
                <a:solidFill>
                  <a:schemeClr val="bg1"/>
                </a:solidFill>
                <a:sym typeface="Symbol" panose="05050102010706020507" pitchFamily="18" charset="2"/>
              </a:rPr>
              <a:t>ALJB		BJLA</a:t>
            </a:r>
          </a:p>
          <a:p>
            <a:pPr algn="ctr"/>
            <a:endParaRPr lang="en-US" sz="2100" dirty="0">
              <a:sym typeface="Symbol" panose="05050102010706020507" pitchFamily="18" charset="2"/>
            </a:endParaRPr>
          </a:p>
          <a:p>
            <a:pPr algn="ctr"/>
            <a:r>
              <a:rPr lang="en-US" sz="2100" dirty="0">
                <a:solidFill>
                  <a:schemeClr val="bg1"/>
                </a:solidFill>
                <a:sym typeface="Symbol" panose="05050102010706020507" pitchFamily="18" charset="2"/>
              </a:rPr>
              <a:t>Therefore,</a:t>
            </a:r>
            <a:r>
              <a:rPr lang="en-US" sz="2100" dirty="0">
                <a:sym typeface="Symbol" panose="05050102010706020507" pitchFamily="18" charset="2"/>
              </a:rPr>
              <a:t> </a:t>
            </a:r>
            <a:r>
              <a:rPr lang="en-US" sz="2100" b="1" dirty="0">
                <a:solidFill>
                  <a:srgbClr val="FF0000"/>
                </a:solidFill>
                <a:latin typeface="Arial Black" panose="020B0A04020102020204" pitchFamily="34" charset="0"/>
              </a:rPr>
              <a:t>8</a:t>
            </a:r>
            <a:r>
              <a:rPr lang="en-US" sz="2100" dirty="0"/>
              <a:t> </a:t>
            </a:r>
            <a:r>
              <a:rPr lang="en-US" sz="2100" dirty="0">
                <a:solidFill>
                  <a:schemeClr val="bg1"/>
                </a:solidFill>
              </a:rPr>
              <a:t>ways</a:t>
            </a:r>
          </a:p>
        </p:txBody>
      </p:sp>
      <p:sp>
        <p:nvSpPr>
          <p:cNvPr id="9" name="TextBox 8">
            <a:extLst>
              <a:ext uri="{FF2B5EF4-FFF2-40B4-BE49-F238E27FC236}">
                <a16:creationId xmlns:a16="http://schemas.microsoft.com/office/drawing/2014/main" id="{917230F9-5344-411A-9E81-9D3788AE676F}"/>
              </a:ext>
            </a:extLst>
          </p:cNvPr>
          <p:cNvSpPr txBox="1"/>
          <p:nvPr/>
        </p:nvSpPr>
        <p:spPr>
          <a:xfrm>
            <a:off x="4198064" y="3558382"/>
            <a:ext cx="747872" cy="507831"/>
          </a:xfrm>
          <a:prstGeom prst="rect">
            <a:avLst/>
          </a:prstGeom>
          <a:noFill/>
        </p:spPr>
        <p:txBody>
          <a:bodyPr wrap="square" rtlCol="0">
            <a:spAutoFit/>
          </a:bodyPr>
          <a:lstStyle/>
          <a:p>
            <a:pPr algn="ctr"/>
            <a:r>
              <a:rPr lang="en-US" sz="2700" b="1" dirty="0">
                <a:solidFill>
                  <a:srgbClr val="14B9CA"/>
                </a:solidFill>
                <a:latin typeface="Arial Black" panose="020B0A04020102020204" pitchFamily="34" charset="0"/>
              </a:rPr>
              <a:t>OR</a:t>
            </a:r>
            <a:endParaRPr lang="en-US" sz="2700" dirty="0">
              <a:solidFill>
                <a:srgbClr val="14B9CA"/>
              </a:solidFill>
            </a:endParaRPr>
          </a:p>
        </p:txBody>
      </p:sp>
      <p:sp>
        <p:nvSpPr>
          <p:cNvPr id="12" name="TextBox 11">
            <a:extLst>
              <a:ext uri="{FF2B5EF4-FFF2-40B4-BE49-F238E27FC236}">
                <a16:creationId xmlns:a16="http://schemas.microsoft.com/office/drawing/2014/main" id="{B801BD90-EC23-4D7C-AB8A-B9156C1B615C}"/>
              </a:ext>
            </a:extLst>
          </p:cNvPr>
          <p:cNvSpPr txBox="1"/>
          <p:nvPr/>
        </p:nvSpPr>
        <p:spPr>
          <a:xfrm>
            <a:off x="5210008" y="3061858"/>
            <a:ext cx="3338876" cy="2400657"/>
          </a:xfrm>
          <a:prstGeom prst="rect">
            <a:avLst/>
          </a:prstGeom>
          <a:noFill/>
        </p:spPr>
        <p:txBody>
          <a:bodyPr wrap="square" rtlCol="0">
            <a:spAutoFit/>
          </a:bodyPr>
          <a:lstStyle/>
          <a:p>
            <a:pPr algn="ctr"/>
            <a:r>
              <a:rPr lang="en-US" sz="1500" dirty="0">
                <a:solidFill>
                  <a:schemeClr val="bg1"/>
                </a:solidFill>
              </a:rPr>
              <a:t>Abby has 2 options:</a:t>
            </a:r>
          </a:p>
          <a:p>
            <a:pPr algn="ctr"/>
            <a:r>
              <a:rPr lang="en-US" sz="1500" dirty="0">
                <a:solidFill>
                  <a:schemeClr val="bg1"/>
                </a:solidFill>
              </a:rPr>
              <a:t>A _ _ _ or _ _ _ A</a:t>
            </a:r>
          </a:p>
          <a:p>
            <a:pPr algn="ctr"/>
            <a:endParaRPr lang="en-US" sz="1500" dirty="0">
              <a:solidFill>
                <a:schemeClr val="bg1"/>
              </a:solidFill>
            </a:endParaRPr>
          </a:p>
          <a:p>
            <a:pPr algn="ctr"/>
            <a:r>
              <a:rPr lang="en-US" sz="1500" dirty="0">
                <a:solidFill>
                  <a:schemeClr val="bg1"/>
                </a:solidFill>
              </a:rPr>
              <a:t>Then Lily has 2 options:</a:t>
            </a:r>
          </a:p>
          <a:p>
            <a:pPr algn="ctr"/>
            <a:r>
              <a:rPr lang="en-US" sz="1500" dirty="0">
                <a:solidFill>
                  <a:schemeClr val="bg1"/>
                </a:solidFill>
              </a:rPr>
              <a:t>A L _ _ or A _ _ L</a:t>
            </a:r>
          </a:p>
          <a:p>
            <a:pPr algn="ctr"/>
            <a:endParaRPr lang="en-US" sz="1500" dirty="0">
              <a:solidFill>
                <a:schemeClr val="bg1"/>
              </a:solidFill>
              <a:sym typeface="Symbol" panose="05050102010706020507" pitchFamily="18" charset="2"/>
            </a:endParaRPr>
          </a:p>
          <a:p>
            <a:pPr algn="ctr"/>
            <a:r>
              <a:rPr lang="en-US" sz="1500" dirty="0">
                <a:solidFill>
                  <a:schemeClr val="bg1"/>
                </a:solidFill>
                <a:sym typeface="Symbol" panose="05050102010706020507" pitchFamily="18" charset="2"/>
              </a:rPr>
              <a:t>Then Bea and Jaclyn have 2 options:</a:t>
            </a:r>
          </a:p>
          <a:p>
            <a:pPr algn="ctr"/>
            <a:r>
              <a:rPr lang="en-US" sz="1500" dirty="0">
                <a:solidFill>
                  <a:schemeClr val="bg1"/>
                </a:solidFill>
                <a:sym typeface="Symbol" panose="05050102010706020507" pitchFamily="18" charset="2"/>
              </a:rPr>
              <a:t>A L B J or A L J B </a:t>
            </a:r>
          </a:p>
          <a:p>
            <a:pPr algn="ctr"/>
            <a:endParaRPr lang="en-US" sz="1500" dirty="0">
              <a:solidFill>
                <a:schemeClr val="bg1"/>
              </a:solidFill>
              <a:sym typeface="Symbol" panose="05050102010706020507" pitchFamily="18" charset="2"/>
            </a:endParaRPr>
          </a:p>
          <a:p>
            <a:pPr algn="ctr"/>
            <a:r>
              <a:rPr lang="en-US" sz="1500" dirty="0">
                <a:solidFill>
                  <a:schemeClr val="bg1"/>
                </a:solidFill>
                <a:sym typeface="Symbol" panose="05050102010706020507" pitchFamily="18" charset="2"/>
              </a:rPr>
              <a:t>2  2  2 = </a:t>
            </a:r>
            <a:r>
              <a:rPr lang="en-US" sz="1500" b="1" dirty="0">
                <a:solidFill>
                  <a:srgbClr val="FF0000"/>
                </a:solidFill>
                <a:latin typeface="Arial Black" panose="020B0A04020102020204" pitchFamily="34" charset="0"/>
              </a:rPr>
              <a:t>8</a:t>
            </a:r>
            <a:r>
              <a:rPr lang="en-US" sz="1500" dirty="0"/>
              <a:t> </a:t>
            </a:r>
            <a:r>
              <a:rPr lang="en-US" sz="1500" dirty="0">
                <a:solidFill>
                  <a:schemeClr val="bg1"/>
                </a:solidFill>
              </a:rPr>
              <a:t>ways</a:t>
            </a:r>
          </a:p>
        </p:txBody>
      </p:sp>
      <p:cxnSp>
        <p:nvCxnSpPr>
          <p:cNvPr id="4" name="Straight Connector 3">
            <a:extLst>
              <a:ext uri="{FF2B5EF4-FFF2-40B4-BE49-F238E27FC236}">
                <a16:creationId xmlns:a16="http://schemas.microsoft.com/office/drawing/2014/main" id="{AE429502-040C-4B3F-8E08-8F6A44516B43}"/>
              </a:ext>
            </a:extLst>
          </p:cNvPr>
          <p:cNvCxnSpPr/>
          <p:nvPr/>
        </p:nvCxnSpPr>
        <p:spPr>
          <a:xfrm>
            <a:off x="2422283" y="3365490"/>
            <a:ext cx="0" cy="17145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 name="Picture 1" descr="A picture containing text, clipart, plate&#10;&#10;Description automatically generated">
            <a:extLst>
              <a:ext uri="{FF2B5EF4-FFF2-40B4-BE49-F238E27FC236}">
                <a16:creationId xmlns:a16="http://schemas.microsoft.com/office/drawing/2014/main" id="{04AF8568-CA49-148E-155C-344683493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spTree>
    <p:extLst>
      <p:ext uri="{BB962C8B-B14F-4D97-AF65-F5344CB8AC3E}">
        <p14:creationId xmlns:p14="http://schemas.microsoft.com/office/powerpoint/2010/main" val="820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1661498"/>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0389" y="1847798"/>
            <a:ext cx="8203223" cy="738664"/>
          </a:xfrm>
          <a:prstGeom prst="rect">
            <a:avLst/>
          </a:prstGeom>
          <a:noFill/>
        </p:spPr>
        <p:txBody>
          <a:bodyPr wrap="square" rtlCol="0">
            <a:spAutoFit/>
          </a:bodyPr>
          <a:lstStyle/>
          <a:p>
            <a:pPr algn="ctr"/>
            <a:r>
              <a:rPr lang="en-US" sz="2100" dirty="0">
                <a:solidFill>
                  <a:schemeClr val="bg1"/>
                </a:solidFill>
              </a:rPr>
              <a:t>What is the maximum number of non-overlapping regions that can be determined by three lines in a plane?</a:t>
            </a:r>
          </a:p>
        </p:txBody>
      </p:sp>
      <p:sp>
        <p:nvSpPr>
          <p:cNvPr id="10" name="TextBox 9">
            <a:extLst>
              <a:ext uri="{FF2B5EF4-FFF2-40B4-BE49-F238E27FC236}">
                <a16:creationId xmlns:a16="http://schemas.microsoft.com/office/drawing/2014/main" id="{7AF39E8B-C001-46B6-90BD-9FD3104E0545}"/>
              </a:ext>
            </a:extLst>
          </p:cNvPr>
          <p:cNvSpPr txBox="1"/>
          <p:nvPr/>
        </p:nvSpPr>
        <p:spPr>
          <a:xfrm>
            <a:off x="6235807" y="2769770"/>
            <a:ext cx="2612873" cy="2677656"/>
          </a:xfrm>
          <a:prstGeom prst="rect">
            <a:avLst/>
          </a:prstGeom>
          <a:noFill/>
        </p:spPr>
        <p:txBody>
          <a:bodyPr wrap="square" rtlCol="0">
            <a:spAutoFit/>
          </a:bodyPr>
          <a:lstStyle/>
          <a:p>
            <a:r>
              <a:rPr lang="en-US" sz="2100" dirty="0">
                <a:solidFill>
                  <a:schemeClr val="bg1"/>
                </a:solidFill>
              </a:rPr>
              <a:t>Notice a pattern?</a:t>
            </a:r>
          </a:p>
          <a:p>
            <a:endParaRPr lang="en-US" sz="2100" dirty="0"/>
          </a:p>
          <a:p>
            <a:r>
              <a:rPr lang="en-US" sz="2100" u="sng" dirty="0">
                <a:solidFill>
                  <a:schemeClr val="bg1"/>
                </a:solidFill>
              </a:rPr>
              <a:t>Lines</a:t>
            </a:r>
            <a:r>
              <a:rPr lang="en-US" sz="2100" dirty="0">
                <a:solidFill>
                  <a:schemeClr val="bg1"/>
                </a:solidFill>
              </a:rPr>
              <a:t>	</a:t>
            </a:r>
            <a:r>
              <a:rPr lang="en-US" sz="2100" u="sng" dirty="0">
                <a:solidFill>
                  <a:schemeClr val="bg1"/>
                </a:solidFill>
              </a:rPr>
              <a:t>Regions</a:t>
            </a:r>
          </a:p>
          <a:p>
            <a:r>
              <a:rPr lang="en-US" sz="2100" dirty="0">
                <a:solidFill>
                  <a:schemeClr val="bg1"/>
                </a:solidFill>
              </a:rPr>
              <a:t>0	1</a:t>
            </a:r>
          </a:p>
          <a:p>
            <a:r>
              <a:rPr lang="en-US" sz="2100" dirty="0">
                <a:solidFill>
                  <a:schemeClr val="bg1"/>
                </a:solidFill>
              </a:rPr>
              <a:t>1	2</a:t>
            </a:r>
          </a:p>
          <a:p>
            <a:r>
              <a:rPr lang="en-US" sz="2100" dirty="0">
                <a:solidFill>
                  <a:schemeClr val="bg1"/>
                </a:solidFill>
              </a:rPr>
              <a:t>2	4</a:t>
            </a:r>
          </a:p>
          <a:p>
            <a:r>
              <a:rPr lang="en-US" sz="2100" dirty="0">
                <a:solidFill>
                  <a:schemeClr val="bg1"/>
                </a:solidFill>
              </a:rPr>
              <a:t>3	7</a:t>
            </a:r>
          </a:p>
          <a:p>
            <a:r>
              <a:rPr lang="en-US" sz="2100" dirty="0">
                <a:solidFill>
                  <a:schemeClr val="bg1"/>
                </a:solidFill>
              </a:rPr>
              <a:t>4	?</a:t>
            </a:r>
          </a:p>
        </p:txBody>
      </p:sp>
      <p:cxnSp>
        <p:nvCxnSpPr>
          <p:cNvPr id="6" name="Straight Arrow Connector 5">
            <a:extLst>
              <a:ext uri="{FF2B5EF4-FFF2-40B4-BE49-F238E27FC236}">
                <a16:creationId xmlns:a16="http://schemas.microsoft.com/office/drawing/2014/main" id="{7D515946-04A8-427C-BACA-6284386E3C5F}"/>
              </a:ext>
            </a:extLst>
          </p:cNvPr>
          <p:cNvCxnSpPr/>
          <p:nvPr/>
        </p:nvCxnSpPr>
        <p:spPr>
          <a:xfrm>
            <a:off x="470389" y="3059487"/>
            <a:ext cx="1013792" cy="1645920"/>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53DC431-1C9B-437A-9F69-D779C47741DD}"/>
              </a:ext>
            </a:extLst>
          </p:cNvPr>
          <p:cNvGrpSpPr/>
          <p:nvPr/>
        </p:nvGrpSpPr>
        <p:grpSpPr>
          <a:xfrm>
            <a:off x="470389" y="3458765"/>
            <a:ext cx="895516" cy="611706"/>
            <a:chOff x="627185" y="3468686"/>
            <a:chExt cx="1194021" cy="815608"/>
          </a:xfrm>
        </p:grpSpPr>
        <p:sp>
          <p:nvSpPr>
            <p:cNvPr id="7" name="TextBox 6">
              <a:extLst>
                <a:ext uri="{FF2B5EF4-FFF2-40B4-BE49-F238E27FC236}">
                  <a16:creationId xmlns:a16="http://schemas.microsoft.com/office/drawing/2014/main" id="{6DE3AEAC-CACF-4F5B-ABF3-25B24CFC5B0D}"/>
                </a:ext>
              </a:extLst>
            </p:cNvPr>
            <p:cNvSpPr txBox="1"/>
            <p:nvPr/>
          </p:nvSpPr>
          <p:spPr>
            <a:xfrm>
              <a:off x="627185" y="3730297"/>
              <a:ext cx="381663" cy="553997"/>
            </a:xfrm>
            <a:prstGeom prst="rect">
              <a:avLst/>
            </a:prstGeom>
            <a:noFill/>
          </p:spPr>
          <p:txBody>
            <a:bodyPr wrap="square" rtlCol="0">
              <a:spAutoFit/>
            </a:bodyPr>
            <a:lstStyle/>
            <a:p>
              <a:r>
                <a:rPr lang="en-US" sz="2100" dirty="0">
                  <a:solidFill>
                    <a:schemeClr val="bg1"/>
                  </a:solidFill>
                </a:rPr>
                <a:t>1</a:t>
              </a:r>
            </a:p>
          </p:txBody>
        </p:sp>
        <p:sp>
          <p:nvSpPr>
            <p:cNvPr id="14" name="TextBox 13">
              <a:extLst>
                <a:ext uri="{FF2B5EF4-FFF2-40B4-BE49-F238E27FC236}">
                  <a16:creationId xmlns:a16="http://schemas.microsoft.com/office/drawing/2014/main" id="{AD5E4C6B-559F-419B-985F-236B5D7601CB}"/>
                </a:ext>
              </a:extLst>
            </p:cNvPr>
            <p:cNvSpPr txBox="1"/>
            <p:nvPr/>
          </p:nvSpPr>
          <p:spPr>
            <a:xfrm>
              <a:off x="1439543" y="3468686"/>
              <a:ext cx="381663" cy="553997"/>
            </a:xfrm>
            <a:prstGeom prst="rect">
              <a:avLst/>
            </a:prstGeom>
            <a:noFill/>
          </p:spPr>
          <p:txBody>
            <a:bodyPr wrap="square" rtlCol="0">
              <a:spAutoFit/>
            </a:bodyPr>
            <a:lstStyle/>
            <a:p>
              <a:r>
                <a:rPr lang="en-US" sz="2100" dirty="0">
                  <a:solidFill>
                    <a:schemeClr val="bg1"/>
                  </a:solidFill>
                </a:rPr>
                <a:t>2</a:t>
              </a:r>
            </a:p>
          </p:txBody>
        </p:sp>
      </p:grpSp>
      <p:cxnSp>
        <p:nvCxnSpPr>
          <p:cNvPr id="15" name="Straight Arrow Connector 14">
            <a:extLst>
              <a:ext uri="{FF2B5EF4-FFF2-40B4-BE49-F238E27FC236}">
                <a16:creationId xmlns:a16="http://schemas.microsoft.com/office/drawing/2014/main" id="{5B38003B-2F74-4609-BD4A-0B90FCBABE76}"/>
              </a:ext>
            </a:extLst>
          </p:cNvPr>
          <p:cNvCxnSpPr/>
          <p:nvPr/>
        </p:nvCxnSpPr>
        <p:spPr>
          <a:xfrm>
            <a:off x="2326753" y="2985173"/>
            <a:ext cx="1013792" cy="1645920"/>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791EC1-3367-46FC-A559-80866FF1E53B}"/>
              </a:ext>
            </a:extLst>
          </p:cNvPr>
          <p:cNvCxnSpPr>
            <a:cxnSpLocks/>
          </p:cNvCxnSpPr>
          <p:nvPr/>
        </p:nvCxnSpPr>
        <p:spPr>
          <a:xfrm rot="5400000">
            <a:off x="2435089" y="3051762"/>
            <a:ext cx="1013792" cy="1645920"/>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5B2A08C-AB53-4E30-BC8E-0FB0831139EC}"/>
              </a:ext>
            </a:extLst>
          </p:cNvPr>
          <p:cNvGrpSpPr/>
          <p:nvPr/>
        </p:nvGrpSpPr>
        <p:grpSpPr>
          <a:xfrm>
            <a:off x="2237300" y="3263767"/>
            <a:ext cx="1266244" cy="1250792"/>
            <a:chOff x="2983066" y="3208688"/>
            <a:chExt cx="1688325" cy="1667723"/>
          </a:xfrm>
        </p:grpSpPr>
        <p:sp>
          <p:nvSpPr>
            <p:cNvPr id="18" name="TextBox 17">
              <a:extLst>
                <a:ext uri="{FF2B5EF4-FFF2-40B4-BE49-F238E27FC236}">
                  <a16:creationId xmlns:a16="http://schemas.microsoft.com/office/drawing/2014/main" id="{681A76EB-D6B4-4B30-A65B-D39D75B9027E}"/>
                </a:ext>
              </a:extLst>
            </p:cNvPr>
            <p:cNvSpPr txBox="1"/>
            <p:nvPr/>
          </p:nvSpPr>
          <p:spPr>
            <a:xfrm>
              <a:off x="2983066" y="3470297"/>
              <a:ext cx="381663" cy="553997"/>
            </a:xfrm>
            <a:prstGeom prst="rect">
              <a:avLst/>
            </a:prstGeom>
            <a:noFill/>
          </p:spPr>
          <p:txBody>
            <a:bodyPr wrap="square" rtlCol="0">
              <a:spAutoFit/>
            </a:bodyPr>
            <a:lstStyle/>
            <a:p>
              <a:r>
                <a:rPr lang="en-US" sz="2100" dirty="0">
                  <a:solidFill>
                    <a:schemeClr val="bg1"/>
                  </a:solidFill>
                </a:rPr>
                <a:t>1</a:t>
              </a:r>
            </a:p>
          </p:txBody>
        </p:sp>
        <p:sp>
          <p:nvSpPr>
            <p:cNvPr id="19" name="TextBox 18">
              <a:extLst>
                <a:ext uri="{FF2B5EF4-FFF2-40B4-BE49-F238E27FC236}">
                  <a16:creationId xmlns:a16="http://schemas.microsoft.com/office/drawing/2014/main" id="{16E36320-FC2D-49B0-9676-8B184EF02447}"/>
                </a:ext>
              </a:extLst>
            </p:cNvPr>
            <p:cNvSpPr txBox="1"/>
            <p:nvPr/>
          </p:nvSpPr>
          <p:spPr>
            <a:xfrm>
              <a:off x="3795425" y="3208688"/>
              <a:ext cx="381663" cy="553997"/>
            </a:xfrm>
            <a:prstGeom prst="rect">
              <a:avLst/>
            </a:prstGeom>
            <a:noFill/>
          </p:spPr>
          <p:txBody>
            <a:bodyPr wrap="square" rtlCol="0">
              <a:spAutoFit/>
            </a:bodyPr>
            <a:lstStyle/>
            <a:p>
              <a:r>
                <a:rPr lang="en-US" sz="2100" dirty="0">
                  <a:solidFill>
                    <a:schemeClr val="bg1"/>
                  </a:solidFill>
                </a:rPr>
                <a:t>2</a:t>
              </a:r>
            </a:p>
          </p:txBody>
        </p:sp>
        <p:sp>
          <p:nvSpPr>
            <p:cNvPr id="20" name="TextBox 19">
              <a:extLst>
                <a:ext uri="{FF2B5EF4-FFF2-40B4-BE49-F238E27FC236}">
                  <a16:creationId xmlns:a16="http://schemas.microsoft.com/office/drawing/2014/main" id="{BEF69246-79C0-4E32-A9D1-66F4ED3D664B}"/>
                </a:ext>
              </a:extLst>
            </p:cNvPr>
            <p:cNvSpPr txBox="1"/>
            <p:nvPr/>
          </p:nvSpPr>
          <p:spPr>
            <a:xfrm>
              <a:off x="3477370" y="4322414"/>
              <a:ext cx="381663" cy="553997"/>
            </a:xfrm>
            <a:prstGeom prst="rect">
              <a:avLst/>
            </a:prstGeom>
            <a:noFill/>
          </p:spPr>
          <p:txBody>
            <a:bodyPr wrap="square" rtlCol="0">
              <a:spAutoFit/>
            </a:bodyPr>
            <a:lstStyle/>
            <a:p>
              <a:r>
                <a:rPr lang="en-US" sz="2100" dirty="0">
                  <a:solidFill>
                    <a:schemeClr val="bg1"/>
                  </a:solidFill>
                </a:rPr>
                <a:t>3</a:t>
              </a:r>
            </a:p>
          </p:txBody>
        </p:sp>
        <p:sp>
          <p:nvSpPr>
            <p:cNvPr id="21" name="TextBox 20">
              <a:extLst>
                <a:ext uri="{FF2B5EF4-FFF2-40B4-BE49-F238E27FC236}">
                  <a16:creationId xmlns:a16="http://schemas.microsoft.com/office/drawing/2014/main" id="{8E2B81D6-B72B-42D6-926C-637744A54C6E}"/>
                </a:ext>
              </a:extLst>
            </p:cNvPr>
            <p:cNvSpPr txBox="1"/>
            <p:nvPr/>
          </p:nvSpPr>
          <p:spPr>
            <a:xfrm>
              <a:off x="4289728" y="4060803"/>
              <a:ext cx="381663" cy="553997"/>
            </a:xfrm>
            <a:prstGeom prst="rect">
              <a:avLst/>
            </a:prstGeom>
            <a:noFill/>
          </p:spPr>
          <p:txBody>
            <a:bodyPr wrap="square" rtlCol="0">
              <a:spAutoFit/>
            </a:bodyPr>
            <a:lstStyle/>
            <a:p>
              <a:r>
                <a:rPr lang="en-US" sz="2100" dirty="0">
                  <a:solidFill>
                    <a:schemeClr val="bg1"/>
                  </a:solidFill>
                </a:rPr>
                <a:t>4</a:t>
              </a:r>
            </a:p>
          </p:txBody>
        </p:sp>
      </p:grpSp>
      <p:cxnSp>
        <p:nvCxnSpPr>
          <p:cNvPr id="22" name="Straight Arrow Connector 21">
            <a:extLst>
              <a:ext uri="{FF2B5EF4-FFF2-40B4-BE49-F238E27FC236}">
                <a16:creationId xmlns:a16="http://schemas.microsoft.com/office/drawing/2014/main" id="{72D20F2C-B996-4DC4-B264-5457A9ADEBC8}"/>
              </a:ext>
            </a:extLst>
          </p:cNvPr>
          <p:cNvCxnSpPr/>
          <p:nvPr/>
        </p:nvCxnSpPr>
        <p:spPr>
          <a:xfrm>
            <a:off x="4258912" y="2975712"/>
            <a:ext cx="1013792" cy="1645920"/>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94C3CE3-1F9D-415F-8F1E-F9B37EB92A14}"/>
              </a:ext>
            </a:extLst>
          </p:cNvPr>
          <p:cNvCxnSpPr>
            <a:cxnSpLocks/>
          </p:cNvCxnSpPr>
          <p:nvPr/>
        </p:nvCxnSpPr>
        <p:spPr>
          <a:xfrm flipH="1">
            <a:off x="4177417" y="3059487"/>
            <a:ext cx="1612121" cy="1436431"/>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5AAAC24-C71B-4149-8ACB-A1D1D978B92C}"/>
              </a:ext>
            </a:extLst>
          </p:cNvPr>
          <p:cNvSpPr txBox="1"/>
          <p:nvPr/>
        </p:nvSpPr>
        <p:spPr>
          <a:xfrm>
            <a:off x="4124746" y="3186087"/>
            <a:ext cx="286247" cy="415498"/>
          </a:xfrm>
          <a:prstGeom prst="rect">
            <a:avLst/>
          </a:prstGeom>
          <a:noFill/>
        </p:spPr>
        <p:txBody>
          <a:bodyPr wrap="square" rtlCol="0">
            <a:spAutoFit/>
          </a:bodyPr>
          <a:lstStyle/>
          <a:p>
            <a:r>
              <a:rPr lang="en-US" sz="2100" dirty="0">
                <a:solidFill>
                  <a:schemeClr val="bg1"/>
                </a:solidFill>
              </a:rPr>
              <a:t>1</a:t>
            </a:r>
          </a:p>
        </p:txBody>
      </p:sp>
      <p:sp>
        <p:nvSpPr>
          <p:cNvPr id="25" name="TextBox 24">
            <a:extLst>
              <a:ext uri="{FF2B5EF4-FFF2-40B4-BE49-F238E27FC236}">
                <a16:creationId xmlns:a16="http://schemas.microsoft.com/office/drawing/2014/main" id="{DF5E6C24-DC34-427F-BF14-DCF13237DD6D}"/>
              </a:ext>
            </a:extLst>
          </p:cNvPr>
          <p:cNvSpPr txBox="1"/>
          <p:nvPr/>
        </p:nvSpPr>
        <p:spPr>
          <a:xfrm>
            <a:off x="4759356" y="3090573"/>
            <a:ext cx="286247" cy="415498"/>
          </a:xfrm>
          <a:prstGeom prst="rect">
            <a:avLst/>
          </a:prstGeom>
          <a:noFill/>
        </p:spPr>
        <p:txBody>
          <a:bodyPr wrap="square" rtlCol="0">
            <a:spAutoFit/>
          </a:bodyPr>
          <a:lstStyle/>
          <a:p>
            <a:r>
              <a:rPr lang="en-US" sz="2100" dirty="0">
                <a:solidFill>
                  <a:schemeClr val="bg1"/>
                </a:solidFill>
              </a:rPr>
              <a:t>2</a:t>
            </a:r>
          </a:p>
        </p:txBody>
      </p:sp>
      <p:sp>
        <p:nvSpPr>
          <p:cNvPr id="26" name="TextBox 25">
            <a:extLst>
              <a:ext uri="{FF2B5EF4-FFF2-40B4-BE49-F238E27FC236}">
                <a16:creationId xmlns:a16="http://schemas.microsoft.com/office/drawing/2014/main" id="{28CD7279-E632-4C4B-A313-E909496FCF67}"/>
              </a:ext>
            </a:extLst>
          </p:cNvPr>
          <p:cNvSpPr txBox="1"/>
          <p:nvPr/>
        </p:nvSpPr>
        <p:spPr>
          <a:xfrm>
            <a:off x="5568403" y="3211656"/>
            <a:ext cx="286247" cy="415498"/>
          </a:xfrm>
          <a:prstGeom prst="rect">
            <a:avLst/>
          </a:prstGeom>
          <a:noFill/>
          <a:ln>
            <a:noFill/>
          </a:ln>
        </p:spPr>
        <p:txBody>
          <a:bodyPr wrap="square" rtlCol="0">
            <a:spAutoFit/>
          </a:bodyPr>
          <a:lstStyle/>
          <a:p>
            <a:r>
              <a:rPr lang="en-US" sz="2100" dirty="0">
                <a:solidFill>
                  <a:schemeClr val="bg1"/>
                </a:solidFill>
              </a:rPr>
              <a:t>3</a:t>
            </a:r>
          </a:p>
        </p:txBody>
      </p:sp>
      <p:sp>
        <p:nvSpPr>
          <p:cNvPr id="27" name="TextBox 26">
            <a:extLst>
              <a:ext uri="{FF2B5EF4-FFF2-40B4-BE49-F238E27FC236}">
                <a16:creationId xmlns:a16="http://schemas.microsoft.com/office/drawing/2014/main" id="{72B133C6-9326-4542-B244-D09D3774DD01}"/>
              </a:ext>
            </a:extLst>
          </p:cNvPr>
          <p:cNvSpPr txBox="1"/>
          <p:nvPr/>
        </p:nvSpPr>
        <p:spPr>
          <a:xfrm>
            <a:off x="4160524" y="3748030"/>
            <a:ext cx="286247" cy="415498"/>
          </a:xfrm>
          <a:prstGeom prst="rect">
            <a:avLst/>
          </a:prstGeom>
          <a:noFill/>
        </p:spPr>
        <p:txBody>
          <a:bodyPr wrap="square" rtlCol="0">
            <a:spAutoFit/>
          </a:bodyPr>
          <a:lstStyle/>
          <a:p>
            <a:r>
              <a:rPr lang="en-US" sz="2100" dirty="0">
                <a:solidFill>
                  <a:schemeClr val="bg1"/>
                </a:solidFill>
              </a:rPr>
              <a:t>4</a:t>
            </a:r>
          </a:p>
        </p:txBody>
      </p:sp>
      <p:cxnSp>
        <p:nvCxnSpPr>
          <p:cNvPr id="12" name="Straight Arrow Connector 11">
            <a:extLst>
              <a:ext uri="{FF2B5EF4-FFF2-40B4-BE49-F238E27FC236}">
                <a16:creationId xmlns:a16="http://schemas.microsoft.com/office/drawing/2014/main" id="{F0567AB0-0CFE-4FF7-BED6-3C43C29B817D}"/>
              </a:ext>
            </a:extLst>
          </p:cNvPr>
          <p:cNvCxnSpPr/>
          <p:nvPr/>
        </p:nvCxnSpPr>
        <p:spPr>
          <a:xfrm>
            <a:off x="4016404" y="3601303"/>
            <a:ext cx="1839734" cy="0"/>
          </a:xfrm>
          <a:prstGeom prst="straightConnector1">
            <a:avLst/>
          </a:prstGeom>
          <a:ln w="381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45B52E1-D7CA-40A5-99AB-49F33B616E90}"/>
              </a:ext>
            </a:extLst>
          </p:cNvPr>
          <p:cNvSpPr txBox="1"/>
          <p:nvPr/>
        </p:nvSpPr>
        <p:spPr>
          <a:xfrm>
            <a:off x="4738486" y="3519046"/>
            <a:ext cx="286247" cy="415498"/>
          </a:xfrm>
          <a:prstGeom prst="rect">
            <a:avLst/>
          </a:prstGeom>
          <a:noFill/>
        </p:spPr>
        <p:txBody>
          <a:bodyPr wrap="square" rtlCol="0">
            <a:spAutoFit/>
          </a:bodyPr>
          <a:lstStyle/>
          <a:p>
            <a:r>
              <a:rPr lang="en-US" sz="2100" dirty="0">
                <a:solidFill>
                  <a:schemeClr val="bg1"/>
                </a:solidFill>
              </a:rPr>
              <a:t>5</a:t>
            </a:r>
          </a:p>
        </p:txBody>
      </p:sp>
      <p:sp>
        <p:nvSpPr>
          <p:cNvPr id="31" name="TextBox 30">
            <a:extLst>
              <a:ext uri="{FF2B5EF4-FFF2-40B4-BE49-F238E27FC236}">
                <a16:creationId xmlns:a16="http://schemas.microsoft.com/office/drawing/2014/main" id="{0136F0C1-FF92-42A4-BBF7-849984C643AF}"/>
              </a:ext>
            </a:extLst>
          </p:cNvPr>
          <p:cNvSpPr txBox="1"/>
          <p:nvPr/>
        </p:nvSpPr>
        <p:spPr>
          <a:xfrm>
            <a:off x="5182251" y="3696406"/>
            <a:ext cx="286247" cy="415498"/>
          </a:xfrm>
          <a:prstGeom prst="rect">
            <a:avLst/>
          </a:prstGeom>
          <a:noFill/>
        </p:spPr>
        <p:txBody>
          <a:bodyPr wrap="square" rtlCol="0">
            <a:spAutoFit/>
          </a:bodyPr>
          <a:lstStyle/>
          <a:p>
            <a:r>
              <a:rPr lang="en-US" sz="2100" dirty="0">
                <a:solidFill>
                  <a:schemeClr val="bg1"/>
                </a:solidFill>
              </a:rPr>
              <a:t>6</a:t>
            </a:r>
          </a:p>
        </p:txBody>
      </p:sp>
      <p:sp>
        <p:nvSpPr>
          <p:cNvPr id="32" name="TextBox 31">
            <a:extLst>
              <a:ext uri="{FF2B5EF4-FFF2-40B4-BE49-F238E27FC236}">
                <a16:creationId xmlns:a16="http://schemas.microsoft.com/office/drawing/2014/main" id="{D75C1774-E99E-42BC-AF68-058596BC2A7E}"/>
              </a:ext>
            </a:extLst>
          </p:cNvPr>
          <p:cNvSpPr txBox="1"/>
          <p:nvPr/>
        </p:nvSpPr>
        <p:spPr>
          <a:xfrm>
            <a:off x="4645052" y="4091125"/>
            <a:ext cx="286247" cy="415498"/>
          </a:xfrm>
          <a:prstGeom prst="rect">
            <a:avLst/>
          </a:prstGeom>
          <a:noFill/>
        </p:spPr>
        <p:txBody>
          <a:bodyPr wrap="square" rtlCol="0">
            <a:spAutoFit/>
          </a:bodyPr>
          <a:lstStyle/>
          <a:p>
            <a:r>
              <a:rPr lang="en-US" sz="2100" dirty="0">
                <a:solidFill>
                  <a:srgbClr val="FF0000"/>
                </a:solidFill>
                <a:latin typeface="Arial Black" panose="020B0A04020102020204" pitchFamily="34" charset="0"/>
              </a:rPr>
              <a:t>7</a:t>
            </a:r>
          </a:p>
        </p:txBody>
      </p:sp>
      <p:sp>
        <p:nvSpPr>
          <p:cNvPr id="35" name="TextBox 34">
            <a:extLst>
              <a:ext uri="{FF2B5EF4-FFF2-40B4-BE49-F238E27FC236}">
                <a16:creationId xmlns:a16="http://schemas.microsoft.com/office/drawing/2014/main" id="{641110E4-54F4-4465-B190-64A526203CEF}"/>
              </a:ext>
            </a:extLst>
          </p:cNvPr>
          <p:cNvSpPr txBox="1"/>
          <p:nvPr/>
        </p:nvSpPr>
        <p:spPr>
          <a:xfrm>
            <a:off x="6978559" y="4994183"/>
            <a:ext cx="554052" cy="415498"/>
          </a:xfrm>
          <a:prstGeom prst="rect">
            <a:avLst/>
          </a:prstGeom>
          <a:solidFill>
            <a:srgbClr val="262262"/>
          </a:solidFill>
        </p:spPr>
        <p:txBody>
          <a:bodyPr wrap="square" rtlCol="0">
            <a:spAutoFit/>
          </a:bodyPr>
          <a:lstStyle/>
          <a:p>
            <a:r>
              <a:rPr lang="en-US" sz="2100" dirty="0">
                <a:solidFill>
                  <a:srgbClr val="FF0000"/>
                </a:solidFill>
                <a:latin typeface="Arial Black" panose="020B0A04020102020204" pitchFamily="34" charset="0"/>
              </a:rPr>
              <a:t>11</a:t>
            </a:r>
          </a:p>
        </p:txBody>
      </p:sp>
      <mc:AlternateContent xmlns:mc="http://schemas.openxmlformats.org/markup-compatibility/2006" xmlns:p14="http://schemas.microsoft.com/office/powerpoint/2010/main">
        <mc:Choice Requires="p14">
          <p:contentPart p14:bwMode="auto" r:id="rId3">
            <p14:nvContentPartPr>
              <p14:cNvPr id="38" name="Ink 37">
                <a:extLst>
                  <a:ext uri="{FF2B5EF4-FFF2-40B4-BE49-F238E27FC236}">
                    <a16:creationId xmlns:a16="http://schemas.microsoft.com/office/drawing/2014/main" id="{2B48060F-8F59-46AE-9702-3E46095FBDC6}"/>
                  </a:ext>
                </a:extLst>
              </p14:cNvPr>
              <p14:cNvContentPartPr/>
              <p14:nvPr/>
            </p14:nvContentPartPr>
            <p14:xfrm>
              <a:off x="7407284" y="3918897"/>
              <a:ext cx="171450" cy="274320"/>
            </p14:xfrm>
          </p:contentPart>
        </mc:Choice>
        <mc:Fallback xmlns="">
          <p:pic>
            <p:nvPicPr>
              <p:cNvPr id="38" name="Ink 37">
                <a:extLst>
                  <a:ext uri="{FF2B5EF4-FFF2-40B4-BE49-F238E27FC236}">
                    <a16:creationId xmlns:a16="http://schemas.microsoft.com/office/drawing/2014/main" id="{2B48060F-8F59-46AE-9702-3E46095FBDC6}"/>
                  </a:ext>
                </a:extLst>
              </p:cNvPr>
              <p:cNvPicPr/>
              <p:nvPr/>
            </p:nvPicPr>
            <p:blipFill>
              <a:blip r:embed="rId4"/>
              <a:stretch>
                <a:fillRect/>
              </a:stretch>
            </p:blipFill>
            <p:spPr>
              <a:xfrm>
                <a:off x="7398298" y="3909897"/>
                <a:ext cx="189062" cy="291960"/>
              </a:xfrm>
              <a:prstGeom prst="rect">
                <a:avLst/>
              </a:prstGeom>
            </p:spPr>
          </p:pic>
        </mc:Fallback>
      </mc:AlternateContent>
      <p:sp>
        <p:nvSpPr>
          <p:cNvPr id="42" name="TextBox 41">
            <a:extLst>
              <a:ext uri="{FF2B5EF4-FFF2-40B4-BE49-F238E27FC236}">
                <a16:creationId xmlns:a16="http://schemas.microsoft.com/office/drawing/2014/main" id="{BC082234-8915-4CB0-AFCA-4157D84D11FC}"/>
              </a:ext>
            </a:extLst>
          </p:cNvPr>
          <p:cNvSpPr txBox="1"/>
          <p:nvPr/>
        </p:nvSpPr>
        <p:spPr>
          <a:xfrm>
            <a:off x="7548796" y="3869424"/>
            <a:ext cx="432054" cy="307777"/>
          </a:xfrm>
          <a:prstGeom prst="rect">
            <a:avLst/>
          </a:prstGeom>
          <a:noFill/>
        </p:spPr>
        <p:txBody>
          <a:bodyPr wrap="square" rtlCol="0">
            <a:spAutoFit/>
          </a:bodyPr>
          <a:lstStyle/>
          <a:p>
            <a:r>
              <a:rPr lang="en-US" sz="1400" dirty="0">
                <a:solidFill>
                  <a:srgbClr val="FF0000"/>
                </a:solidFill>
              </a:rPr>
              <a:t>+1</a:t>
            </a:r>
          </a:p>
        </p:txBody>
      </p:sp>
      <mc:AlternateContent xmlns:mc="http://schemas.openxmlformats.org/markup-compatibility/2006" xmlns:p14="http://schemas.microsoft.com/office/powerpoint/2010/main">
        <mc:Choice Requires="p14">
          <p:contentPart p14:bwMode="auto" r:id="rId5">
            <p14:nvContentPartPr>
              <p14:cNvPr id="43" name="Ink 42">
                <a:extLst>
                  <a:ext uri="{FF2B5EF4-FFF2-40B4-BE49-F238E27FC236}">
                    <a16:creationId xmlns:a16="http://schemas.microsoft.com/office/drawing/2014/main" id="{41C320CC-3235-4632-8617-9F46A3E7381B}"/>
                  </a:ext>
                </a:extLst>
              </p14:cNvPr>
              <p14:cNvContentPartPr/>
              <p14:nvPr/>
            </p14:nvContentPartPr>
            <p14:xfrm>
              <a:off x="7424477" y="4257504"/>
              <a:ext cx="171450" cy="274320"/>
            </p14:xfrm>
          </p:contentPart>
        </mc:Choice>
        <mc:Fallback xmlns="">
          <p:pic>
            <p:nvPicPr>
              <p:cNvPr id="43" name="Ink 42">
                <a:extLst>
                  <a:ext uri="{FF2B5EF4-FFF2-40B4-BE49-F238E27FC236}">
                    <a16:creationId xmlns:a16="http://schemas.microsoft.com/office/drawing/2014/main" id="{41C320CC-3235-4632-8617-9F46A3E7381B}"/>
                  </a:ext>
                </a:extLst>
              </p:cNvPr>
              <p:cNvPicPr/>
              <p:nvPr/>
            </p:nvPicPr>
            <p:blipFill>
              <a:blip r:embed="rId4"/>
              <a:stretch>
                <a:fillRect/>
              </a:stretch>
            </p:blipFill>
            <p:spPr>
              <a:xfrm>
                <a:off x="7415491" y="4248504"/>
                <a:ext cx="189062" cy="291960"/>
              </a:xfrm>
              <a:prstGeom prst="rect">
                <a:avLst/>
              </a:prstGeom>
            </p:spPr>
          </p:pic>
        </mc:Fallback>
      </mc:AlternateContent>
      <p:sp>
        <p:nvSpPr>
          <p:cNvPr id="44" name="TextBox 43">
            <a:extLst>
              <a:ext uri="{FF2B5EF4-FFF2-40B4-BE49-F238E27FC236}">
                <a16:creationId xmlns:a16="http://schemas.microsoft.com/office/drawing/2014/main" id="{3C9CA940-D142-4378-8B44-29667903E731}"/>
              </a:ext>
            </a:extLst>
          </p:cNvPr>
          <p:cNvSpPr txBox="1"/>
          <p:nvPr/>
        </p:nvSpPr>
        <p:spPr>
          <a:xfrm>
            <a:off x="7562637" y="4220694"/>
            <a:ext cx="432054" cy="307777"/>
          </a:xfrm>
          <a:prstGeom prst="rect">
            <a:avLst/>
          </a:prstGeom>
          <a:noFill/>
        </p:spPr>
        <p:txBody>
          <a:bodyPr wrap="square" rtlCol="0">
            <a:spAutoFit/>
          </a:bodyPr>
          <a:lstStyle/>
          <a:p>
            <a:r>
              <a:rPr lang="en-US" sz="1400" dirty="0">
                <a:solidFill>
                  <a:srgbClr val="FF0000"/>
                </a:solidFill>
              </a:rPr>
              <a:t>+2</a:t>
            </a:r>
          </a:p>
        </p:txBody>
      </p:sp>
      <mc:AlternateContent xmlns:mc="http://schemas.openxmlformats.org/markup-compatibility/2006" xmlns:p14="http://schemas.microsoft.com/office/powerpoint/2010/main">
        <mc:Choice Requires="p14">
          <p:contentPart p14:bwMode="auto" r:id="rId6">
            <p14:nvContentPartPr>
              <p14:cNvPr id="45" name="Ink 44">
                <a:extLst>
                  <a:ext uri="{FF2B5EF4-FFF2-40B4-BE49-F238E27FC236}">
                    <a16:creationId xmlns:a16="http://schemas.microsoft.com/office/drawing/2014/main" id="{59E22F2B-A26C-4DBF-80DC-F34AAC634B1A}"/>
                  </a:ext>
                </a:extLst>
              </p14:cNvPr>
              <p14:cNvContentPartPr/>
              <p14:nvPr/>
            </p14:nvContentPartPr>
            <p14:xfrm>
              <a:off x="7422287" y="4593931"/>
              <a:ext cx="171450" cy="274320"/>
            </p14:xfrm>
          </p:contentPart>
        </mc:Choice>
        <mc:Fallback xmlns="">
          <p:pic>
            <p:nvPicPr>
              <p:cNvPr id="45" name="Ink 44">
                <a:extLst>
                  <a:ext uri="{FF2B5EF4-FFF2-40B4-BE49-F238E27FC236}">
                    <a16:creationId xmlns:a16="http://schemas.microsoft.com/office/drawing/2014/main" id="{59E22F2B-A26C-4DBF-80DC-F34AAC634B1A}"/>
                  </a:ext>
                </a:extLst>
              </p:cNvPr>
              <p:cNvPicPr/>
              <p:nvPr/>
            </p:nvPicPr>
            <p:blipFill>
              <a:blip r:embed="rId4"/>
              <a:stretch>
                <a:fillRect/>
              </a:stretch>
            </p:blipFill>
            <p:spPr>
              <a:xfrm>
                <a:off x="7413301" y="4584931"/>
                <a:ext cx="189062" cy="291960"/>
              </a:xfrm>
              <a:prstGeom prst="rect">
                <a:avLst/>
              </a:prstGeom>
            </p:spPr>
          </p:pic>
        </mc:Fallback>
      </mc:AlternateContent>
      <p:sp>
        <p:nvSpPr>
          <p:cNvPr id="46" name="TextBox 45">
            <a:extLst>
              <a:ext uri="{FF2B5EF4-FFF2-40B4-BE49-F238E27FC236}">
                <a16:creationId xmlns:a16="http://schemas.microsoft.com/office/drawing/2014/main" id="{BE41444E-4894-4F31-B7B0-9B83AF699177}"/>
              </a:ext>
            </a:extLst>
          </p:cNvPr>
          <p:cNvSpPr txBox="1"/>
          <p:nvPr/>
        </p:nvSpPr>
        <p:spPr>
          <a:xfrm>
            <a:off x="7572435" y="4548186"/>
            <a:ext cx="432054" cy="307777"/>
          </a:xfrm>
          <a:prstGeom prst="rect">
            <a:avLst/>
          </a:prstGeom>
          <a:noFill/>
        </p:spPr>
        <p:txBody>
          <a:bodyPr wrap="square" rtlCol="0">
            <a:spAutoFit/>
          </a:bodyPr>
          <a:lstStyle/>
          <a:p>
            <a:r>
              <a:rPr lang="en-US" sz="1400" dirty="0">
                <a:solidFill>
                  <a:srgbClr val="FF0000"/>
                </a:solidFill>
              </a:rPr>
              <a:t>+3</a:t>
            </a:r>
          </a:p>
        </p:txBody>
      </p:sp>
      <mc:AlternateContent xmlns:mc="http://schemas.openxmlformats.org/markup-compatibility/2006" xmlns:p14="http://schemas.microsoft.com/office/powerpoint/2010/main">
        <mc:Choice Requires="p14">
          <p:contentPart p14:bwMode="auto" r:id="rId7">
            <p14:nvContentPartPr>
              <p14:cNvPr id="47" name="Ink 46">
                <a:extLst>
                  <a:ext uri="{FF2B5EF4-FFF2-40B4-BE49-F238E27FC236}">
                    <a16:creationId xmlns:a16="http://schemas.microsoft.com/office/drawing/2014/main" id="{CBF63CB2-0907-43B5-A0C5-85C09DD61814}"/>
                  </a:ext>
                </a:extLst>
              </p14:cNvPr>
              <p14:cNvContentPartPr/>
              <p14:nvPr/>
            </p14:nvContentPartPr>
            <p14:xfrm>
              <a:off x="7429521" y="4919120"/>
              <a:ext cx="171450" cy="274320"/>
            </p14:xfrm>
          </p:contentPart>
        </mc:Choice>
        <mc:Fallback xmlns="">
          <p:pic>
            <p:nvPicPr>
              <p:cNvPr id="47" name="Ink 46">
                <a:extLst>
                  <a:ext uri="{FF2B5EF4-FFF2-40B4-BE49-F238E27FC236}">
                    <a16:creationId xmlns:a16="http://schemas.microsoft.com/office/drawing/2014/main" id="{CBF63CB2-0907-43B5-A0C5-85C09DD61814}"/>
                  </a:ext>
                </a:extLst>
              </p:cNvPr>
              <p:cNvPicPr/>
              <p:nvPr/>
            </p:nvPicPr>
            <p:blipFill>
              <a:blip r:embed="rId4"/>
              <a:stretch>
                <a:fillRect/>
              </a:stretch>
            </p:blipFill>
            <p:spPr>
              <a:xfrm>
                <a:off x="7420535" y="4910120"/>
                <a:ext cx="189062" cy="291960"/>
              </a:xfrm>
              <a:prstGeom prst="rect">
                <a:avLst/>
              </a:prstGeom>
            </p:spPr>
          </p:pic>
        </mc:Fallback>
      </mc:AlternateContent>
      <p:sp>
        <p:nvSpPr>
          <p:cNvPr id="48" name="TextBox 47">
            <a:extLst>
              <a:ext uri="{FF2B5EF4-FFF2-40B4-BE49-F238E27FC236}">
                <a16:creationId xmlns:a16="http://schemas.microsoft.com/office/drawing/2014/main" id="{1282AD58-6A78-47DB-9221-4F25E508A730}"/>
              </a:ext>
            </a:extLst>
          </p:cNvPr>
          <p:cNvSpPr txBox="1"/>
          <p:nvPr/>
        </p:nvSpPr>
        <p:spPr>
          <a:xfrm>
            <a:off x="7579453" y="4869502"/>
            <a:ext cx="432054" cy="307777"/>
          </a:xfrm>
          <a:prstGeom prst="rect">
            <a:avLst/>
          </a:prstGeom>
          <a:noFill/>
        </p:spPr>
        <p:txBody>
          <a:bodyPr wrap="square" rtlCol="0">
            <a:spAutoFit/>
          </a:bodyPr>
          <a:lstStyle/>
          <a:p>
            <a:r>
              <a:rPr lang="en-US" sz="1400" dirty="0">
                <a:solidFill>
                  <a:srgbClr val="FF0000"/>
                </a:solidFill>
              </a:rPr>
              <a:t>+4</a:t>
            </a:r>
          </a:p>
        </p:txBody>
      </p:sp>
      <p:sp>
        <p:nvSpPr>
          <p:cNvPr id="2" name="TextBox 1">
            <a:extLst>
              <a:ext uri="{FF2B5EF4-FFF2-40B4-BE49-F238E27FC236}">
                <a16:creationId xmlns:a16="http://schemas.microsoft.com/office/drawing/2014/main" id="{4C9E9708-303B-45C6-9B02-CB7BA91B1A89}"/>
              </a:ext>
            </a:extLst>
          </p:cNvPr>
          <p:cNvSpPr txBox="1"/>
          <p:nvPr/>
        </p:nvSpPr>
        <p:spPr>
          <a:xfrm>
            <a:off x="477586" y="5644141"/>
            <a:ext cx="8196026" cy="415498"/>
          </a:xfrm>
          <a:prstGeom prst="rect">
            <a:avLst/>
          </a:prstGeom>
          <a:noFill/>
        </p:spPr>
        <p:txBody>
          <a:bodyPr wrap="none" rtlCol="0">
            <a:spAutoFit/>
          </a:bodyPr>
          <a:lstStyle/>
          <a:p>
            <a:r>
              <a:rPr lang="en-US" sz="2100" dirty="0">
                <a:solidFill>
                  <a:schemeClr val="bg1"/>
                </a:solidFill>
              </a:rPr>
              <a:t>1 + (1 + 2 + 3 + …. + 19 + 20) = 1 + 10(21) = 1 + 210 = </a:t>
            </a:r>
            <a:r>
              <a:rPr lang="en-US" sz="2100" b="1" dirty="0">
                <a:solidFill>
                  <a:srgbClr val="FF0000"/>
                </a:solidFill>
              </a:rPr>
              <a:t>211</a:t>
            </a:r>
            <a:r>
              <a:rPr lang="en-US" sz="2100" dirty="0"/>
              <a:t> </a:t>
            </a:r>
            <a:r>
              <a:rPr lang="en-US" sz="2100" dirty="0">
                <a:solidFill>
                  <a:schemeClr val="bg1"/>
                </a:solidFill>
              </a:rPr>
              <a:t>regions</a:t>
            </a:r>
          </a:p>
        </p:txBody>
      </p:sp>
      <p:pic>
        <p:nvPicPr>
          <p:cNvPr id="3" name="Picture 2" descr="A picture containing text, clipart, plate&#10;&#10;Description automatically generated">
            <a:extLst>
              <a:ext uri="{FF2B5EF4-FFF2-40B4-BE49-F238E27FC236}">
                <a16:creationId xmlns:a16="http://schemas.microsoft.com/office/drawing/2014/main" id="{8B06EEF7-9AEC-6C3F-28F2-7607B47472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spTree>
    <p:extLst>
      <p:ext uri="{BB962C8B-B14F-4D97-AF65-F5344CB8AC3E}">
        <p14:creationId xmlns:p14="http://schemas.microsoft.com/office/powerpoint/2010/main" val="2260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0" grpId="0"/>
      <p:bldP spid="31" grpId="0"/>
      <p:bldP spid="32" grpId="0"/>
      <p:bldP spid="35" grpId="0" animBg="1"/>
      <p:bldP spid="42" grpId="0"/>
      <p:bldP spid="44" grpId="0"/>
      <p:bldP spid="46" grpId="0"/>
      <p:bldP spid="4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D6D138-A670-4899-94F0-3ACBCC6104F1}"/>
              </a:ext>
            </a:extLst>
          </p:cNvPr>
          <p:cNvSpPr/>
          <p:nvPr/>
        </p:nvSpPr>
        <p:spPr bwMode="auto">
          <a:xfrm>
            <a:off x="-1" y="2110962"/>
            <a:ext cx="9144000" cy="29913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C9086E44-421D-41F5-9BD1-053A7A604108}"/>
              </a:ext>
            </a:extLst>
          </p:cNvPr>
          <p:cNvSpPr>
            <a:spLocks noGrp="1"/>
          </p:cNvSpPr>
          <p:nvPr>
            <p:ph type="title"/>
          </p:nvPr>
        </p:nvSpPr>
        <p:spPr>
          <a:xfrm>
            <a:off x="628649" y="5394320"/>
            <a:ext cx="7886700" cy="994172"/>
          </a:xfrm>
        </p:spPr>
        <p:txBody>
          <a:bodyPr>
            <a:normAutofit/>
          </a:bodyPr>
          <a:lstStyle/>
          <a:p>
            <a:pPr algn="ctr"/>
            <a:r>
              <a:rPr lang="en-US" sz="2700" dirty="0">
                <a:solidFill>
                  <a:srgbClr val="08D3E8"/>
                </a:solidFill>
                <a:latin typeface="Arial Black" panose="020B0A04020102020204" pitchFamily="34" charset="0"/>
                <a:hlinkClick r:id="rId3">
                  <a:extLst>
                    <a:ext uri="{A12FA001-AC4F-418D-AE19-62706E023703}">
                      <ahyp:hlinkClr xmlns:ahyp="http://schemas.microsoft.com/office/drawing/2018/hyperlinkcolor" val="tx"/>
                    </a:ext>
                  </a:extLst>
                </a:hlinkClick>
              </a:rPr>
              <a:t>www.mathcounts.org/resources</a:t>
            </a:r>
            <a:endParaRPr lang="en-US" sz="2700" dirty="0">
              <a:solidFill>
                <a:srgbClr val="08D3E8"/>
              </a:solidFill>
              <a:latin typeface="Arial Black" panose="020B0A04020102020204" pitchFamily="34" charset="0"/>
            </a:endParaRPr>
          </a:p>
        </p:txBody>
      </p:sp>
      <p:pic>
        <p:nvPicPr>
          <p:cNvPr id="7" name="Picture 6" descr="A picture containing text, clipart, plate&#10;&#10;Description automatically generated">
            <a:extLst>
              <a:ext uri="{FF2B5EF4-FFF2-40B4-BE49-F238E27FC236}">
                <a16:creationId xmlns:a16="http://schemas.microsoft.com/office/drawing/2014/main" id="{CAC7561A-C07D-4C37-84D7-B4E85A74D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cxnSp>
        <p:nvCxnSpPr>
          <p:cNvPr id="8" name="Straight Connector 7">
            <a:extLst>
              <a:ext uri="{FF2B5EF4-FFF2-40B4-BE49-F238E27FC236}">
                <a16:creationId xmlns:a16="http://schemas.microsoft.com/office/drawing/2014/main" id="{0EC0B0C3-1AAC-4C3D-8730-E57FAE2ECF2C}"/>
              </a:ext>
            </a:extLst>
          </p:cNvPr>
          <p:cNvCxnSpPr/>
          <p:nvPr/>
        </p:nvCxnSpPr>
        <p:spPr>
          <a:xfrm>
            <a:off x="0" y="1661498"/>
            <a:ext cx="9144000" cy="0"/>
          </a:xfrm>
          <a:prstGeom prst="line">
            <a:avLst/>
          </a:prstGeom>
          <a:ln w="22225">
            <a:solidFill>
              <a:srgbClr val="4F487B"/>
            </a:solidFill>
          </a:ln>
        </p:spPr>
        <p:style>
          <a:lnRef idx="1">
            <a:schemeClr val="accent1"/>
          </a:lnRef>
          <a:fillRef idx="0">
            <a:schemeClr val="accent1"/>
          </a:fillRef>
          <a:effectRef idx="0">
            <a:schemeClr val="accent1"/>
          </a:effectRef>
          <a:fontRef idx="minor">
            <a:schemeClr val="tx1"/>
          </a:fontRef>
        </p:style>
      </p:cxnSp>
      <p:pic>
        <p:nvPicPr>
          <p:cNvPr id="4" name="Picture 3" descr="A computer screen with text on it&#10;&#10;Description automatically generated">
            <a:extLst>
              <a:ext uri="{FF2B5EF4-FFF2-40B4-BE49-F238E27FC236}">
                <a16:creationId xmlns:a16="http://schemas.microsoft.com/office/drawing/2014/main" id="{2D865093-DCA2-8A95-FFC5-DC0DFBD68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9263" y="2220613"/>
            <a:ext cx="3565472" cy="2794870"/>
          </a:xfrm>
          <a:prstGeom prst="rect">
            <a:avLst/>
          </a:prstGeom>
        </p:spPr>
      </p:pic>
    </p:spTree>
    <p:extLst>
      <p:ext uri="{BB962C8B-B14F-4D97-AF65-F5344CB8AC3E}">
        <p14:creationId xmlns:p14="http://schemas.microsoft.com/office/powerpoint/2010/main" val="198402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ith their hands up&#10;&#10;Description automatically generated">
            <a:extLst>
              <a:ext uri="{FF2B5EF4-FFF2-40B4-BE49-F238E27FC236}">
                <a16:creationId xmlns:a16="http://schemas.microsoft.com/office/drawing/2014/main" id="{414B056C-DD1B-C5CC-324A-05B4EEF3B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25"/>
            <a:ext cx="9144000" cy="3714750"/>
          </a:xfrm>
          <a:prstGeom prst="rect">
            <a:avLst/>
          </a:prstGeom>
        </p:spPr>
      </p:pic>
    </p:spTree>
    <p:extLst>
      <p:ext uri="{BB962C8B-B14F-4D97-AF65-F5344CB8AC3E}">
        <p14:creationId xmlns:p14="http://schemas.microsoft.com/office/powerpoint/2010/main" val="341760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483527-0F22-494E-AF78-D662072FFA95}"/>
              </a:ext>
            </a:extLst>
          </p:cNvPr>
          <p:cNvSpPr/>
          <p:nvPr/>
        </p:nvSpPr>
        <p:spPr bwMode="auto">
          <a:xfrm>
            <a:off x="-1" y="2110962"/>
            <a:ext cx="9144000" cy="29913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512" y="2570948"/>
            <a:ext cx="6688973" cy="1716103"/>
          </a:xfrm>
          <a:prstGeom prst="rect">
            <a:avLst/>
          </a:prstGeom>
        </p:spPr>
      </p:pic>
    </p:spTree>
    <p:extLst>
      <p:ext uri="{BB962C8B-B14F-4D97-AF65-F5344CB8AC3E}">
        <p14:creationId xmlns:p14="http://schemas.microsoft.com/office/powerpoint/2010/main" val="388932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1661498"/>
            <a:ext cx="9144000" cy="0"/>
          </a:xfrm>
          <a:prstGeom prst="line">
            <a:avLst/>
          </a:prstGeom>
          <a:ln w="22225">
            <a:solidFill>
              <a:srgbClr val="4F487B"/>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79119" y="2297650"/>
            <a:ext cx="4371975" cy="3185487"/>
          </a:xfrm>
          <a:prstGeom prst="rect">
            <a:avLst/>
          </a:prstGeom>
          <a:noFill/>
        </p:spPr>
        <p:txBody>
          <a:bodyPr wrap="square" rtlCol="0">
            <a:spAutoFit/>
          </a:bodyPr>
          <a:lstStyle/>
          <a:p>
            <a:pPr algn="ctr"/>
            <a:r>
              <a:rPr lang="en-US" sz="2100" dirty="0">
                <a:solidFill>
                  <a:schemeClr val="bg1"/>
                </a:solidFill>
              </a:rPr>
              <a:t>The </a:t>
            </a:r>
            <a:r>
              <a:rPr lang="en-US" sz="2100" b="1" dirty="0">
                <a:solidFill>
                  <a:schemeClr val="bg1"/>
                </a:solidFill>
                <a:latin typeface="Arial Black" panose="020B0A04020102020204" pitchFamily="34" charset="0"/>
              </a:rPr>
              <a:t>MATHCOUNTS Competition Series</a:t>
            </a:r>
            <a:r>
              <a:rPr lang="en-US" sz="2100" dirty="0">
                <a:solidFill>
                  <a:schemeClr val="bg1"/>
                </a:solidFill>
                <a:latin typeface="Arial Black" panose="020B0A04020102020204" pitchFamily="34" charset="0"/>
              </a:rPr>
              <a:t> </a:t>
            </a:r>
            <a:r>
              <a:rPr lang="en-US" sz="2100" dirty="0">
                <a:solidFill>
                  <a:schemeClr val="bg1"/>
                </a:solidFill>
              </a:rPr>
              <a:t>is the premiere math competition for middle school students in the United States. </a:t>
            </a:r>
          </a:p>
          <a:p>
            <a:pPr algn="ctr"/>
            <a:endParaRPr lang="en-US" sz="2100" dirty="0">
              <a:solidFill>
                <a:schemeClr val="bg1"/>
              </a:solidFill>
            </a:endParaRPr>
          </a:p>
          <a:p>
            <a:pPr algn="ctr"/>
            <a:r>
              <a:rPr lang="en-US" sz="1500" dirty="0">
                <a:solidFill>
                  <a:schemeClr val="bg1"/>
                </a:solidFill>
              </a:rPr>
              <a:t>With live events in </a:t>
            </a:r>
            <a:r>
              <a:rPr lang="en-US" sz="1500" b="1" dirty="0">
                <a:solidFill>
                  <a:schemeClr val="bg1"/>
                </a:solidFill>
                <a:latin typeface="Arial Black" panose="020B0A04020102020204" pitchFamily="34" charset="0"/>
              </a:rPr>
              <a:t>over 500 locations </a:t>
            </a:r>
          </a:p>
          <a:p>
            <a:pPr algn="ctr"/>
            <a:r>
              <a:rPr lang="en-US" sz="1500" dirty="0">
                <a:solidFill>
                  <a:schemeClr val="bg1"/>
                </a:solidFill>
              </a:rPr>
              <a:t>every year, MATHCOUNTS is the </a:t>
            </a:r>
          </a:p>
          <a:p>
            <a:pPr algn="ctr"/>
            <a:r>
              <a:rPr lang="en-US" sz="1500" b="1" dirty="0">
                <a:solidFill>
                  <a:schemeClr val="bg1"/>
                </a:solidFill>
                <a:latin typeface="Arial Black" panose="020B0A04020102020204" pitchFamily="34" charset="0"/>
              </a:rPr>
              <a:t>only</a:t>
            </a:r>
            <a:r>
              <a:rPr lang="en-US" sz="1500" dirty="0">
                <a:solidFill>
                  <a:schemeClr val="bg1"/>
                </a:solidFill>
              </a:rPr>
              <a:t> nationwide competition that brings </a:t>
            </a:r>
          </a:p>
          <a:p>
            <a:pPr algn="ctr"/>
            <a:r>
              <a:rPr lang="en-US" sz="1500" dirty="0">
                <a:solidFill>
                  <a:schemeClr val="bg1"/>
                </a:solidFill>
              </a:rPr>
              <a:t>students together to compete </a:t>
            </a:r>
          </a:p>
          <a:p>
            <a:pPr algn="ctr"/>
            <a:r>
              <a:rPr lang="en-US" sz="1500" b="1" dirty="0">
                <a:solidFill>
                  <a:schemeClr val="bg1"/>
                </a:solidFill>
                <a:latin typeface="Arial Black" panose="020B0A04020102020204" pitchFamily="34" charset="0"/>
              </a:rPr>
              <a:t>in-person</a:t>
            </a:r>
            <a:r>
              <a:rPr lang="en-US" sz="1500" dirty="0">
                <a:solidFill>
                  <a:schemeClr val="bg1"/>
                </a:solidFill>
              </a:rPr>
              <a:t> in math.</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00" t="15417" r="5833"/>
          <a:stretch/>
        </p:blipFill>
        <p:spPr>
          <a:xfrm>
            <a:off x="718769" y="1918638"/>
            <a:ext cx="3750469" cy="2307107"/>
          </a:xfrm>
          <a:prstGeom prst="rect">
            <a:avLst/>
          </a:prstGeom>
          <a:ln w="28575">
            <a:solidFill>
              <a:schemeClr val="tx1"/>
            </a:solidFill>
          </a:ln>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5793" t="7639" r="3449"/>
          <a:stretch/>
        </p:blipFill>
        <p:spPr>
          <a:xfrm>
            <a:off x="293765" y="3857625"/>
            <a:ext cx="2521070" cy="1710389"/>
          </a:xfrm>
          <a:prstGeom prst="rect">
            <a:avLst/>
          </a:prstGeom>
          <a:ln w="28575">
            <a:solidFill>
              <a:srgbClr val="4D4D4D"/>
            </a:solidFill>
          </a:ln>
        </p:spPr>
      </p:pic>
      <p:pic>
        <p:nvPicPr>
          <p:cNvPr id="4" name="Picture 3" descr="A picture containing text, clipart, plate&#10;&#10;Description automatically generated">
            <a:extLst>
              <a:ext uri="{FF2B5EF4-FFF2-40B4-BE49-F238E27FC236}">
                <a16:creationId xmlns:a16="http://schemas.microsoft.com/office/drawing/2014/main" id="{7DEEC42F-7657-4088-A443-A59538020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spTree>
    <p:extLst>
      <p:ext uri="{BB962C8B-B14F-4D97-AF65-F5344CB8AC3E}">
        <p14:creationId xmlns:p14="http://schemas.microsoft.com/office/powerpoint/2010/main" val="413158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Rectangle 405">
            <a:extLst>
              <a:ext uri="{FF2B5EF4-FFF2-40B4-BE49-F238E27FC236}">
                <a16:creationId xmlns:a16="http://schemas.microsoft.com/office/drawing/2014/main" id="{8094F19B-48F5-4310-96D3-2F172489B69D}"/>
              </a:ext>
            </a:extLst>
          </p:cNvPr>
          <p:cNvSpPr/>
          <p:nvPr/>
        </p:nvSpPr>
        <p:spPr bwMode="auto">
          <a:xfrm>
            <a:off x="-10595" y="2190653"/>
            <a:ext cx="9144000" cy="32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ndParaRPr>
          </a:p>
        </p:txBody>
      </p:sp>
      <p:grpSp>
        <p:nvGrpSpPr>
          <p:cNvPr id="442" name="Group 441"/>
          <p:cNvGrpSpPr/>
          <p:nvPr/>
        </p:nvGrpSpPr>
        <p:grpSpPr>
          <a:xfrm>
            <a:off x="4334227" y="2614722"/>
            <a:ext cx="3711628" cy="551563"/>
            <a:chOff x="5910947" y="2034962"/>
            <a:chExt cx="4948837" cy="735417"/>
          </a:xfrm>
        </p:grpSpPr>
        <p:cxnSp>
          <p:nvCxnSpPr>
            <p:cNvPr id="430" name="Straight Connector 429"/>
            <p:cNvCxnSpPr/>
            <p:nvPr/>
          </p:nvCxnSpPr>
          <p:spPr>
            <a:xfrm>
              <a:off x="5910947" y="2739253"/>
              <a:ext cx="4948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7" name="Group 396"/>
            <p:cNvGrpSpPr>
              <a:grpSpLocks noChangeAspect="1"/>
            </p:cNvGrpSpPr>
            <p:nvPr/>
          </p:nvGrpSpPr>
          <p:grpSpPr>
            <a:xfrm>
              <a:off x="5914130" y="2034962"/>
              <a:ext cx="440467" cy="735417"/>
              <a:chOff x="2701595" y="2328251"/>
              <a:chExt cx="2468880" cy="4122118"/>
            </a:xfrm>
            <a:effectLst>
              <a:outerShdw blurRad="50800" dist="50800" dir="5400000" sx="1000" sy="1000" algn="ctr" rotWithShape="0">
                <a:srgbClr val="000000">
                  <a:alpha val="43137"/>
                </a:srgbClr>
              </a:outerShdw>
            </a:effectLst>
          </p:grpSpPr>
          <p:grpSp>
            <p:nvGrpSpPr>
              <p:cNvPr id="398" name="Group 397"/>
              <p:cNvGrpSpPr/>
              <p:nvPr/>
            </p:nvGrpSpPr>
            <p:grpSpPr>
              <a:xfrm>
                <a:off x="2701595" y="2328251"/>
                <a:ext cx="2468880" cy="3947654"/>
                <a:chOff x="1755862" y="1062540"/>
                <a:chExt cx="2468880" cy="3947654"/>
              </a:xfrm>
              <a:solidFill>
                <a:srgbClr val="262B62"/>
              </a:solidFill>
            </p:grpSpPr>
            <p:sp>
              <p:nvSpPr>
                <p:cNvPr id="404" name="Flowchart: Connector 403"/>
                <p:cNvSpPr/>
                <p:nvPr/>
              </p:nvSpPr>
              <p:spPr bwMode="auto">
                <a:xfrm>
                  <a:off x="2075901" y="1062540"/>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405" name="Flowchart: Delay 404"/>
                <p:cNvSpPr/>
                <p:nvPr/>
              </p:nvSpPr>
              <p:spPr>
                <a:xfrm rot="16200000">
                  <a:off x="1977579" y="2763032"/>
                  <a:ext cx="2025445" cy="246888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300"/>
                </a:p>
              </p:txBody>
            </p:sp>
          </p:grpSp>
          <p:grpSp>
            <p:nvGrpSpPr>
              <p:cNvPr id="399" name="Group 398"/>
              <p:cNvGrpSpPr>
                <a:grpSpLocks noChangeAspect="1"/>
              </p:cNvGrpSpPr>
              <p:nvPr/>
            </p:nvGrpSpPr>
            <p:grpSpPr>
              <a:xfrm>
                <a:off x="2897452" y="4292431"/>
                <a:ext cx="2077165" cy="2157938"/>
                <a:chOff x="1562470" y="1793288"/>
                <a:chExt cx="544343" cy="565509"/>
              </a:xfrm>
            </p:grpSpPr>
            <p:sp>
              <p:nvSpPr>
                <p:cNvPr id="400" name="Rectangle 399"/>
                <p:cNvSpPr/>
                <p:nvPr/>
              </p:nvSpPr>
              <p:spPr bwMode="auto">
                <a:xfrm rot="-2280000">
                  <a:off x="1562470" y="1793289"/>
                  <a:ext cx="142043" cy="355107"/>
                </a:xfrm>
                <a:prstGeom prst="rect">
                  <a:avLst/>
                </a:prstGeom>
                <a:solidFill>
                  <a:srgbClr val="14B9CA"/>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401" name="Rectangle 400"/>
                <p:cNvSpPr/>
                <p:nvPr/>
              </p:nvSpPr>
              <p:spPr bwMode="auto">
                <a:xfrm rot="2280000">
                  <a:off x="1964770" y="1793288"/>
                  <a:ext cx="142043" cy="355107"/>
                </a:xfrm>
                <a:prstGeom prst="rect">
                  <a:avLst/>
                </a:prstGeom>
                <a:solidFill>
                  <a:srgbClr val="14B9CA"/>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solidFill>
                      <a:srgbClr val="14B9CA"/>
                    </a:solidFill>
                    <a:latin typeface="Times New Roman" pitchFamily="18" charset="0"/>
                  </a:endParaRPr>
                </a:p>
              </p:txBody>
            </p:sp>
            <p:sp>
              <p:nvSpPr>
                <p:cNvPr id="402" name="Oval 401"/>
                <p:cNvSpPr/>
                <p:nvPr/>
              </p:nvSpPr>
              <p:spPr bwMode="auto">
                <a:xfrm>
                  <a:off x="1651762" y="1993037"/>
                  <a:ext cx="365760" cy="365760"/>
                </a:xfrm>
                <a:prstGeom prst="ellipse">
                  <a:avLst/>
                </a:prstGeom>
                <a:solidFill>
                  <a:schemeClr val="bg1"/>
                </a:solidFill>
                <a:ln w="9525" cap="flat" cmpd="sng" algn="ctr">
                  <a:noFill/>
                  <a:prstDash val="solid"/>
                  <a:round/>
                  <a:headEnd type="none" w="med" len="med"/>
                  <a:tailEnd type="none" w="med" len="med"/>
                </a:ln>
                <a:effectLst>
                  <a:outerShdw blurRad="50800" dist="50800" dir="5400000" sx="105000" sy="105000" algn="ctr" rotWithShape="0">
                    <a:srgbClr val="000000">
                      <a:alpha val="43137"/>
                    </a:srgbClr>
                  </a:outerShdw>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403" name="Oval 402"/>
                <p:cNvSpPr/>
                <p:nvPr/>
              </p:nvSpPr>
              <p:spPr bwMode="auto">
                <a:xfrm>
                  <a:off x="1696088" y="2038757"/>
                  <a:ext cx="274320" cy="274320"/>
                </a:xfrm>
                <a:prstGeom prst="ellipse">
                  <a:avLst/>
                </a:prstGeom>
                <a:solidFill>
                  <a:srgbClr val="FFCC00"/>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grpSp>
      <p:sp>
        <p:nvSpPr>
          <p:cNvPr id="412" name="TextBox 411"/>
          <p:cNvSpPr txBox="1"/>
          <p:nvPr/>
        </p:nvSpPr>
        <p:spPr>
          <a:xfrm>
            <a:off x="6045959" y="4802208"/>
            <a:ext cx="2932690" cy="946413"/>
          </a:xfrm>
          <a:prstGeom prst="rect">
            <a:avLst/>
          </a:prstGeom>
          <a:noFill/>
        </p:spPr>
        <p:txBody>
          <a:bodyPr wrap="square" rtlCol="0">
            <a:spAutoFit/>
          </a:bodyPr>
          <a:lstStyle/>
          <a:p>
            <a:r>
              <a:rPr lang="en-US" sz="1125" dirty="0">
                <a:latin typeface="Arial Black" panose="020B0A04020102020204" pitchFamily="34" charset="0"/>
              </a:rPr>
              <a:t>65,000 </a:t>
            </a:r>
            <a:r>
              <a:rPr lang="en-US" sz="1125" dirty="0"/>
              <a:t>students in 4,000 schools take part in intra-school competitions</a:t>
            </a:r>
          </a:p>
          <a:p>
            <a:endParaRPr lang="en-US" sz="3300" dirty="0"/>
          </a:p>
        </p:txBody>
      </p:sp>
      <p:grpSp>
        <p:nvGrpSpPr>
          <p:cNvPr id="438" name="Group 437"/>
          <p:cNvGrpSpPr/>
          <p:nvPr/>
        </p:nvGrpSpPr>
        <p:grpSpPr>
          <a:xfrm>
            <a:off x="3072059" y="4821848"/>
            <a:ext cx="5707487" cy="374154"/>
            <a:chOff x="4228057" y="4977797"/>
            <a:chExt cx="7609982" cy="498872"/>
          </a:xfrm>
        </p:grpSpPr>
        <p:grpSp>
          <p:nvGrpSpPr>
            <p:cNvPr id="198" name="Group 197"/>
            <p:cNvGrpSpPr>
              <a:grpSpLocks noChangeAspect="1"/>
            </p:cNvGrpSpPr>
            <p:nvPr/>
          </p:nvGrpSpPr>
          <p:grpSpPr>
            <a:xfrm>
              <a:off x="4228057" y="4977797"/>
              <a:ext cx="3832996" cy="498872"/>
              <a:chOff x="72031" y="4374978"/>
              <a:chExt cx="12126625" cy="1578305"/>
            </a:xfrm>
          </p:grpSpPr>
          <p:grpSp>
            <p:nvGrpSpPr>
              <p:cNvPr id="199" name="Group 198"/>
              <p:cNvGrpSpPr>
                <a:grpSpLocks noChangeAspect="1"/>
              </p:cNvGrpSpPr>
              <p:nvPr/>
            </p:nvGrpSpPr>
            <p:grpSpPr>
              <a:xfrm>
                <a:off x="72031" y="4374978"/>
                <a:ext cx="2975967" cy="1578305"/>
                <a:chOff x="1458382" y="0"/>
                <a:chExt cx="9501044" cy="5038883"/>
              </a:xfrm>
            </p:grpSpPr>
            <p:grpSp>
              <p:nvGrpSpPr>
                <p:cNvPr id="275" name="Group 274"/>
                <p:cNvGrpSpPr/>
                <p:nvPr/>
              </p:nvGrpSpPr>
              <p:grpSpPr>
                <a:xfrm>
                  <a:off x="1458382" y="0"/>
                  <a:ext cx="1371600" cy="5033643"/>
                  <a:chOff x="9454297" y="249776"/>
                  <a:chExt cx="1371600" cy="5033643"/>
                </a:xfrm>
                <a:solidFill>
                  <a:srgbClr val="262B62"/>
                </a:solidFill>
              </p:grpSpPr>
              <p:sp>
                <p:nvSpPr>
                  <p:cNvPr id="296" name="Flowchart: Connector 295"/>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97" name="Flowchart: Terminator 296"/>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98" name="Rectangle 297"/>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76" name="Group 275"/>
                <p:cNvGrpSpPr/>
                <p:nvPr/>
              </p:nvGrpSpPr>
              <p:grpSpPr>
                <a:xfrm>
                  <a:off x="3085542" y="0"/>
                  <a:ext cx="1371600" cy="5033643"/>
                  <a:chOff x="9454297" y="249776"/>
                  <a:chExt cx="1371600" cy="5033643"/>
                </a:xfrm>
                <a:solidFill>
                  <a:srgbClr val="262B62"/>
                </a:solidFill>
              </p:grpSpPr>
              <p:sp>
                <p:nvSpPr>
                  <p:cNvPr id="293" name="Flowchart: Connector 292"/>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94" name="Flowchart: Terminator 293"/>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95" name="Rectangle 294"/>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77" name="Group 276"/>
                <p:cNvGrpSpPr/>
                <p:nvPr/>
              </p:nvGrpSpPr>
              <p:grpSpPr>
                <a:xfrm>
                  <a:off x="4709526" y="0"/>
                  <a:ext cx="1371600" cy="5033643"/>
                  <a:chOff x="9454297" y="249776"/>
                  <a:chExt cx="1371600" cy="5033643"/>
                </a:xfrm>
                <a:solidFill>
                  <a:srgbClr val="262B62"/>
                </a:solidFill>
              </p:grpSpPr>
              <p:sp>
                <p:nvSpPr>
                  <p:cNvPr id="290" name="Flowchart: Connector 289"/>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91" name="Flowchart: Terminator 290"/>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92" name="Rectangle 291"/>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78" name="Group 277"/>
                <p:cNvGrpSpPr/>
                <p:nvPr/>
              </p:nvGrpSpPr>
              <p:grpSpPr>
                <a:xfrm>
                  <a:off x="6336685" y="0"/>
                  <a:ext cx="1371600" cy="5033643"/>
                  <a:chOff x="9454297" y="249776"/>
                  <a:chExt cx="1371600" cy="5033643"/>
                </a:xfrm>
                <a:solidFill>
                  <a:srgbClr val="262B62"/>
                </a:solidFill>
              </p:grpSpPr>
              <p:sp>
                <p:nvSpPr>
                  <p:cNvPr id="287" name="Flowchart: Connector 286"/>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88" name="Flowchart: Terminator 287"/>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89" name="Rectangle 288"/>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79" name="Group 278"/>
                <p:cNvGrpSpPr/>
                <p:nvPr/>
              </p:nvGrpSpPr>
              <p:grpSpPr>
                <a:xfrm>
                  <a:off x="7960668" y="0"/>
                  <a:ext cx="1371600" cy="5033643"/>
                  <a:chOff x="9454297" y="249776"/>
                  <a:chExt cx="1371600" cy="5033643"/>
                </a:xfrm>
                <a:solidFill>
                  <a:srgbClr val="262B62"/>
                </a:solidFill>
              </p:grpSpPr>
              <p:sp>
                <p:nvSpPr>
                  <p:cNvPr id="284" name="Flowchart: Connector 283"/>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85" name="Flowchart: Terminator 284"/>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86" name="Rectangle 285"/>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80" name="Group 279"/>
                <p:cNvGrpSpPr/>
                <p:nvPr/>
              </p:nvGrpSpPr>
              <p:grpSpPr>
                <a:xfrm>
                  <a:off x="9587826" y="5240"/>
                  <a:ext cx="1371600" cy="5033643"/>
                  <a:chOff x="9454297" y="249776"/>
                  <a:chExt cx="1371600" cy="5033643"/>
                </a:xfrm>
                <a:solidFill>
                  <a:srgbClr val="262B62"/>
                </a:solidFill>
              </p:grpSpPr>
              <p:sp>
                <p:nvSpPr>
                  <p:cNvPr id="281" name="Flowchart: Connector 280"/>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82" name="Flowchart: Terminator 281"/>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83" name="Rectangle 282"/>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grpSp>
            <p:nvGrpSpPr>
              <p:cNvPr id="200" name="Group 199"/>
              <p:cNvGrpSpPr>
                <a:grpSpLocks noChangeAspect="1"/>
              </p:cNvGrpSpPr>
              <p:nvPr/>
            </p:nvGrpSpPr>
            <p:grpSpPr>
              <a:xfrm>
                <a:off x="3120099" y="4374978"/>
                <a:ext cx="2975967" cy="1578305"/>
                <a:chOff x="1458382" y="0"/>
                <a:chExt cx="9501044" cy="5038883"/>
              </a:xfrm>
            </p:grpSpPr>
            <p:grpSp>
              <p:nvGrpSpPr>
                <p:cNvPr id="251" name="Group 250"/>
                <p:cNvGrpSpPr/>
                <p:nvPr/>
              </p:nvGrpSpPr>
              <p:grpSpPr>
                <a:xfrm>
                  <a:off x="1458382" y="0"/>
                  <a:ext cx="1371600" cy="5033643"/>
                  <a:chOff x="9454297" y="249776"/>
                  <a:chExt cx="1371600" cy="5033643"/>
                </a:xfrm>
                <a:solidFill>
                  <a:srgbClr val="262B62"/>
                </a:solidFill>
              </p:grpSpPr>
              <p:sp>
                <p:nvSpPr>
                  <p:cNvPr id="272" name="Flowchart: Connector 271"/>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73" name="Flowchart: Terminator 272"/>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74" name="Rectangle 273"/>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52" name="Group 251"/>
                <p:cNvGrpSpPr/>
                <p:nvPr/>
              </p:nvGrpSpPr>
              <p:grpSpPr>
                <a:xfrm>
                  <a:off x="3085542" y="0"/>
                  <a:ext cx="1371600" cy="5033643"/>
                  <a:chOff x="9454297" y="249776"/>
                  <a:chExt cx="1371600" cy="5033643"/>
                </a:xfrm>
                <a:solidFill>
                  <a:srgbClr val="262B62"/>
                </a:solidFill>
              </p:grpSpPr>
              <p:sp>
                <p:nvSpPr>
                  <p:cNvPr id="269" name="Flowchart: Connector 268"/>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70" name="Flowchart: Terminator 269"/>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71" name="Rectangle 270"/>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53" name="Group 252"/>
                <p:cNvGrpSpPr/>
                <p:nvPr/>
              </p:nvGrpSpPr>
              <p:grpSpPr>
                <a:xfrm>
                  <a:off x="4709526" y="0"/>
                  <a:ext cx="1371600" cy="5033643"/>
                  <a:chOff x="9454297" y="249776"/>
                  <a:chExt cx="1371600" cy="5033643"/>
                </a:xfrm>
                <a:solidFill>
                  <a:srgbClr val="262B62"/>
                </a:solidFill>
              </p:grpSpPr>
              <p:sp>
                <p:nvSpPr>
                  <p:cNvPr id="266" name="Flowchart: Connector 265"/>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67" name="Flowchart: Terminator 266"/>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68" name="Rectangle 267"/>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54" name="Group 253"/>
                <p:cNvGrpSpPr/>
                <p:nvPr/>
              </p:nvGrpSpPr>
              <p:grpSpPr>
                <a:xfrm>
                  <a:off x="6336685" y="0"/>
                  <a:ext cx="1371600" cy="5033643"/>
                  <a:chOff x="9454297" y="249776"/>
                  <a:chExt cx="1371600" cy="5033643"/>
                </a:xfrm>
                <a:solidFill>
                  <a:srgbClr val="262B62"/>
                </a:solidFill>
              </p:grpSpPr>
              <p:sp>
                <p:nvSpPr>
                  <p:cNvPr id="263" name="Flowchart: Connector 262"/>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64" name="Flowchart: Terminator 263"/>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65" name="Rectangle 264"/>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55" name="Group 254"/>
                <p:cNvGrpSpPr/>
                <p:nvPr/>
              </p:nvGrpSpPr>
              <p:grpSpPr>
                <a:xfrm>
                  <a:off x="7960668" y="0"/>
                  <a:ext cx="1371600" cy="5033643"/>
                  <a:chOff x="9454297" y="249776"/>
                  <a:chExt cx="1371600" cy="5033643"/>
                </a:xfrm>
                <a:solidFill>
                  <a:srgbClr val="262B62"/>
                </a:solidFill>
              </p:grpSpPr>
              <p:sp>
                <p:nvSpPr>
                  <p:cNvPr id="260" name="Flowchart: Connector 259"/>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61" name="Flowchart: Terminator 260"/>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62" name="Rectangle 261"/>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56" name="Group 255"/>
                <p:cNvGrpSpPr/>
                <p:nvPr/>
              </p:nvGrpSpPr>
              <p:grpSpPr>
                <a:xfrm>
                  <a:off x="9587826" y="5240"/>
                  <a:ext cx="1371600" cy="5033643"/>
                  <a:chOff x="9454297" y="249776"/>
                  <a:chExt cx="1371600" cy="5033643"/>
                </a:xfrm>
                <a:solidFill>
                  <a:srgbClr val="262B62"/>
                </a:solidFill>
              </p:grpSpPr>
              <p:sp>
                <p:nvSpPr>
                  <p:cNvPr id="257" name="Flowchart: Connector 256"/>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58" name="Flowchart: Terminator 257"/>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59" name="Rectangle 258"/>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grpSp>
            <p:nvGrpSpPr>
              <p:cNvPr id="201" name="Group 200"/>
              <p:cNvGrpSpPr>
                <a:grpSpLocks noChangeAspect="1"/>
              </p:cNvGrpSpPr>
              <p:nvPr/>
            </p:nvGrpSpPr>
            <p:grpSpPr>
              <a:xfrm>
                <a:off x="6174621" y="4374978"/>
                <a:ext cx="2975967" cy="1578305"/>
                <a:chOff x="1458382" y="0"/>
                <a:chExt cx="9501044" cy="5038883"/>
              </a:xfrm>
            </p:grpSpPr>
            <p:grpSp>
              <p:nvGrpSpPr>
                <p:cNvPr id="227" name="Group 226"/>
                <p:cNvGrpSpPr/>
                <p:nvPr/>
              </p:nvGrpSpPr>
              <p:grpSpPr>
                <a:xfrm>
                  <a:off x="1458382" y="0"/>
                  <a:ext cx="1371600" cy="5033643"/>
                  <a:chOff x="9454297" y="249776"/>
                  <a:chExt cx="1371600" cy="5033643"/>
                </a:xfrm>
                <a:solidFill>
                  <a:srgbClr val="262B62"/>
                </a:solidFill>
              </p:grpSpPr>
              <p:sp>
                <p:nvSpPr>
                  <p:cNvPr id="248" name="Flowchart: Connector 247"/>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49" name="Flowchart: Terminator 248"/>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50" name="Rectangle 249"/>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28" name="Group 227"/>
                <p:cNvGrpSpPr/>
                <p:nvPr/>
              </p:nvGrpSpPr>
              <p:grpSpPr>
                <a:xfrm>
                  <a:off x="3085542" y="0"/>
                  <a:ext cx="1371600" cy="5033643"/>
                  <a:chOff x="9454297" y="249776"/>
                  <a:chExt cx="1371600" cy="5033643"/>
                </a:xfrm>
                <a:solidFill>
                  <a:srgbClr val="262B62"/>
                </a:solidFill>
              </p:grpSpPr>
              <p:sp>
                <p:nvSpPr>
                  <p:cNvPr id="245" name="Flowchart: Connector 244"/>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46" name="Flowchart: Terminator 245"/>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47" name="Rectangle 246"/>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29" name="Group 228"/>
                <p:cNvGrpSpPr/>
                <p:nvPr/>
              </p:nvGrpSpPr>
              <p:grpSpPr>
                <a:xfrm>
                  <a:off x="4709526" y="0"/>
                  <a:ext cx="1371600" cy="5033643"/>
                  <a:chOff x="9454297" y="249776"/>
                  <a:chExt cx="1371600" cy="5033643"/>
                </a:xfrm>
                <a:solidFill>
                  <a:srgbClr val="262B62"/>
                </a:solidFill>
              </p:grpSpPr>
              <p:sp>
                <p:nvSpPr>
                  <p:cNvPr id="242" name="Flowchart: Connector 241"/>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43" name="Flowchart: Terminator 242"/>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44" name="Rectangle 243"/>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30" name="Group 229"/>
                <p:cNvGrpSpPr/>
                <p:nvPr/>
              </p:nvGrpSpPr>
              <p:grpSpPr>
                <a:xfrm>
                  <a:off x="6336685" y="0"/>
                  <a:ext cx="1371600" cy="5033643"/>
                  <a:chOff x="9454297" y="249776"/>
                  <a:chExt cx="1371600" cy="5033643"/>
                </a:xfrm>
                <a:solidFill>
                  <a:srgbClr val="262B62"/>
                </a:solidFill>
              </p:grpSpPr>
              <p:sp>
                <p:nvSpPr>
                  <p:cNvPr id="239" name="Flowchart: Connector 238"/>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40" name="Flowchart: Terminator 239"/>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41" name="Rectangle 240"/>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31" name="Group 230"/>
                <p:cNvGrpSpPr/>
                <p:nvPr/>
              </p:nvGrpSpPr>
              <p:grpSpPr>
                <a:xfrm>
                  <a:off x="7960668" y="0"/>
                  <a:ext cx="1371600" cy="5033643"/>
                  <a:chOff x="9454297" y="249776"/>
                  <a:chExt cx="1371600" cy="5033643"/>
                </a:xfrm>
                <a:solidFill>
                  <a:srgbClr val="262B62"/>
                </a:solidFill>
              </p:grpSpPr>
              <p:sp>
                <p:nvSpPr>
                  <p:cNvPr id="236" name="Flowchart: Connector 235"/>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37" name="Flowchart: Terminator 236"/>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38" name="Rectangle 237"/>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32" name="Group 231"/>
                <p:cNvGrpSpPr/>
                <p:nvPr/>
              </p:nvGrpSpPr>
              <p:grpSpPr>
                <a:xfrm>
                  <a:off x="9587826" y="5240"/>
                  <a:ext cx="1371600" cy="5033643"/>
                  <a:chOff x="9454297" y="249776"/>
                  <a:chExt cx="1371600" cy="5033643"/>
                </a:xfrm>
                <a:solidFill>
                  <a:srgbClr val="262B62"/>
                </a:solidFill>
              </p:grpSpPr>
              <p:sp>
                <p:nvSpPr>
                  <p:cNvPr id="233" name="Flowchart: Connector 232"/>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34" name="Flowchart: Terminator 233"/>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35" name="Rectangle 234"/>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grpSp>
            <p:nvGrpSpPr>
              <p:cNvPr id="202" name="Group 201"/>
              <p:cNvGrpSpPr>
                <a:grpSpLocks noChangeAspect="1"/>
              </p:cNvGrpSpPr>
              <p:nvPr/>
            </p:nvGrpSpPr>
            <p:grpSpPr>
              <a:xfrm>
                <a:off x="9222689" y="4374978"/>
                <a:ext cx="2975967" cy="1578305"/>
                <a:chOff x="1458382" y="0"/>
                <a:chExt cx="9501044" cy="5038883"/>
              </a:xfrm>
            </p:grpSpPr>
            <p:grpSp>
              <p:nvGrpSpPr>
                <p:cNvPr id="203" name="Group 202"/>
                <p:cNvGrpSpPr/>
                <p:nvPr/>
              </p:nvGrpSpPr>
              <p:grpSpPr>
                <a:xfrm>
                  <a:off x="1458382" y="0"/>
                  <a:ext cx="1371600" cy="5033643"/>
                  <a:chOff x="9454297" y="249776"/>
                  <a:chExt cx="1371600" cy="5033643"/>
                </a:xfrm>
                <a:solidFill>
                  <a:srgbClr val="262B62"/>
                </a:solidFill>
              </p:grpSpPr>
              <p:sp>
                <p:nvSpPr>
                  <p:cNvPr id="224" name="Flowchart: Connector 223"/>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25" name="Flowchart: Terminator 224"/>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26" name="Rectangle 225"/>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04" name="Group 203"/>
                <p:cNvGrpSpPr/>
                <p:nvPr/>
              </p:nvGrpSpPr>
              <p:grpSpPr>
                <a:xfrm>
                  <a:off x="3085542" y="0"/>
                  <a:ext cx="1371600" cy="5033643"/>
                  <a:chOff x="9454297" y="249776"/>
                  <a:chExt cx="1371600" cy="5033643"/>
                </a:xfrm>
                <a:solidFill>
                  <a:srgbClr val="262B62"/>
                </a:solidFill>
              </p:grpSpPr>
              <p:sp>
                <p:nvSpPr>
                  <p:cNvPr id="221" name="Flowchart: Connector 220"/>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22" name="Flowchart: Terminator 221"/>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23" name="Rectangle 222"/>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05" name="Group 204"/>
                <p:cNvGrpSpPr/>
                <p:nvPr/>
              </p:nvGrpSpPr>
              <p:grpSpPr>
                <a:xfrm>
                  <a:off x="4709526" y="0"/>
                  <a:ext cx="1371600" cy="5033643"/>
                  <a:chOff x="9454297" y="249776"/>
                  <a:chExt cx="1371600" cy="5033643"/>
                </a:xfrm>
                <a:solidFill>
                  <a:srgbClr val="262B62"/>
                </a:solidFill>
              </p:grpSpPr>
              <p:sp>
                <p:nvSpPr>
                  <p:cNvPr id="218" name="Flowchart: Connector 217"/>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19" name="Flowchart: Terminator 218"/>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20" name="Rectangle 219"/>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06" name="Group 205"/>
                <p:cNvGrpSpPr/>
                <p:nvPr/>
              </p:nvGrpSpPr>
              <p:grpSpPr>
                <a:xfrm>
                  <a:off x="6336685" y="0"/>
                  <a:ext cx="1371600" cy="5033643"/>
                  <a:chOff x="9454297" y="249776"/>
                  <a:chExt cx="1371600" cy="5033643"/>
                </a:xfrm>
                <a:solidFill>
                  <a:srgbClr val="262B62"/>
                </a:solidFill>
              </p:grpSpPr>
              <p:sp>
                <p:nvSpPr>
                  <p:cNvPr id="215" name="Flowchart: Connector 214"/>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16" name="Flowchart: Terminator 215"/>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17" name="Rectangle 216"/>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07" name="Group 206"/>
                <p:cNvGrpSpPr/>
                <p:nvPr/>
              </p:nvGrpSpPr>
              <p:grpSpPr>
                <a:xfrm>
                  <a:off x="7960668" y="0"/>
                  <a:ext cx="1371600" cy="5033643"/>
                  <a:chOff x="9454297" y="249776"/>
                  <a:chExt cx="1371600" cy="5033643"/>
                </a:xfrm>
                <a:solidFill>
                  <a:srgbClr val="262B62"/>
                </a:solidFill>
              </p:grpSpPr>
              <p:sp>
                <p:nvSpPr>
                  <p:cNvPr id="212" name="Flowchart: Connector 211"/>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13" name="Flowchart: Terminator 212"/>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14" name="Rectangle 213"/>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208" name="Group 207"/>
                <p:cNvGrpSpPr/>
                <p:nvPr/>
              </p:nvGrpSpPr>
              <p:grpSpPr>
                <a:xfrm>
                  <a:off x="9587826" y="5240"/>
                  <a:ext cx="1371600" cy="5033643"/>
                  <a:chOff x="9454297" y="249776"/>
                  <a:chExt cx="1371600" cy="5033643"/>
                </a:xfrm>
                <a:solidFill>
                  <a:srgbClr val="262B62"/>
                </a:solidFill>
              </p:grpSpPr>
              <p:sp>
                <p:nvSpPr>
                  <p:cNvPr id="209" name="Flowchart: Connector 208"/>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10" name="Flowchart: Terminator 209"/>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211" name="Rectangle 210"/>
                  <p:cNvSpPr/>
                  <p:nvPr/>
                </p:nvSpPr>
                <p:spPr bwMode="auto">
                  <a:xfrm>
                    <a:off x="9909909" y="3911819"/>
                    <a:ext cx="457200" cy="13716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grpSp>
        <p:cxnSp>
          <p:nvCxnSpPr>
            <p:cNvPr id="413" name="Straight Connector 412"/>
            <p:cNvCxnSpPr/>
            <p:nvPr/>
          </p:nvCxnSpPr>
          <p:spPr>
            <a:xfrm>
              <a:off x="4267164" y="5476150"/>
              <a:ext cx="7570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8" name="TextBox 417"/>
          <p:cNvSpPr txBox="1"/>
          <p:nvPr/>
        </p:nvSpPr>
        <p:spPr>
          <a:xfrm>
            <a:off x="316575" y="4300827"/>
            <a:ext cx="3260206" cy="946413"/>
          </a:xfrm>
          <a:prstGeom prst="rect">
            <a:avLst/>
          </a:prstGeom>
          <a:noFill/>
        </p:spPr>
        <p:txBody>
          <a:bodyPr wrap="square" rtlCol="0">
            <a:spAutoFit/>
          </a:bodyPr>
          <a:lstStyle/>
          <a:p>
            <a:r>
              <a:rPr lang="en-US" sz="1125" dirty="0">
                <a:latin typeface="Arial Black" panose="020B0A04020102020204" pitchFamily="34" charset="0"/>
              </a:rPr>
              <a:t>35,000 students </a:t>
            </a:r>
            <a:r>
              <a:rPr lang="en-US" sz="1125" dirty="0"/>
              <a:t>advance to one of 500 </a:t>
            </a:r>
          </a:p>
          <a:p>
            <a:r>
              <a:rPr lang="en-US" sz="1125" dirty="0"/>
              <a:t>inter-school Chapter Competitions in February</a:t>
            </a:r>
          </a:p>
          <a:p>
            <a:endParaRPr lang="en-US" sz="3300" dirty="0"/>
          </a:p>
        </p:txBody>
      </p:sp>
      <p:grpSp>
        <p:nvGrpSpPr>
          <p:cNvPr id="439" name="Group 438"/>
          <p:cNvGrpSpPr/>
          <p:nvPr/>
        </p:nvGrpSpPr>
        <p:grpSpPr>
          <a:xfrm>
            <a:off x="359674" y="4286641"/>
            <a:ext cx="5249645" cy="425517"/>
            <a:chOff x="611542" y="4264188"/>
            <a:chExt cx="6999527" cy="567356"/>
          </a:xfrm>
        </p:grpSpPr>
        <p:grpSp>
          <p:nvGrpSpPr>
            <p:cNvPr id="299" name="Group 298"/>
            <p:cNvGrpSpPr>
              <a:grpSpLocks noChangeAspect="1"/>
            </p:cNvGrpSpPr>
            <p:nvPr/>
          </p:nvGrpSpPr>
          <p:grpSpPr>
            <a:xfrm>
              <a:off x="4665706" y="4264188"/>
              <a:ext cx="2945363" cy="567356"/>
              <a:chOff x="565936" y="4026518"/>
              <a:chExt cx="10597140" cy="1969739"/>
            </a:xfrm>
          </p:grpSpPr>
          <p:grpSp>
            <p:nvGrpSpPr>
              <p:cNvPr id="300" name="Group 299"/>
              <p:cNvGrpSpPr>
                <a:grpSpLocks noChangeAspect="1"/>
              </p:cNvGrpSpPr>
              <p:nvPr/>
            </p:nvGrpSpPr>
            <p:grpSpPr>
              <a:xfrm>
                <a:off x="565936" y="4026518"/>
                <a:ext cx="5244929" cy="1969739"/>
                <a:chOff x="565936" y="3505200"/>
                <a:chExt cx="6633074" cy="2491058"/>
              </a:xfrm>
            </p:grpSpPr>
            <p:grpSp>
              <p:nvGrpSpPr>
                <p:cNvPr id="330" name="Group 329"/>
                <p:cNvGrpSpPr>
                  <a:grpSpLocks noChangeAspect="1"/>
                </p:cNvGrpSpPr>
                <p:nvPr/>
              </p:nvGrpSpPr>
              <p:grpSpPr>
                <a:xfrm>
                  <a:off x="565936" y="3505200"/>
                  <a:ext cx="829457" cy="2491058"/>
                  <a:chOff x="9454297" y="249776"/>
                  <a:chExt cx="1371600" cy="4119243"/>
                </a:xfrm>
                <a:solidFill>
                  <a:srgbClr val="262B62"/>
                </a:solidFill>
              </p:grpSpPr>
              <p:sp>
                <p:nvSpPr>
                  <p:cNvPr id="355" name="Flowchart: Connector 354"/>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56" name="Flowchart: Terminator 355"/>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57" name="Rectangle 356"/>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31" name="Group 330"/>
                <p:cNvGrpSpPr>
                  <a:grpSpLocks noChangeAspect="1"/>
                </p:cNvGrpSpPr>
                <p:nvPr/>
              </p:nvGrpSpPr>
              <p:grpSpPr>
                <a:xfrm>
                  <a:off x="1534596" y="3505200"/>
                  <a:ext cx="829457" cy="2491058"/>
                  <a:chOff x="9454297" y="249776"/>
                  <a:chExt cx="1371600" cy="4119243"/>
                </a:xfrm>
                <a:solidFill>
                  <a:srgbClr val="262B62"/>
                </a:solidFill>
              </p:grpSpPr>
              <p:sp>
                <p:nvSpPr>
                  <p:cNvPr id="352" name="Flowchart: Connector 351"/>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53" name="Flowchart: Terminator 352"/>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54" name="Rectangle 353"/>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32" name="Group 331"/>
                <p:cNvGrpSpPr>
                  <a:grpSpLocks noChangeAspect="1"/>
                </p:cNvGrpSpPr>
                <p:nvPr/>
              </p:nvGrpSpPr>
              <p:grpSpPr>
                <a:xfrm>
                  <a:off x="2505175" y="3505200"/>
                  <a:ext cx="829457" cy="2491058"/>
                  <a:chOff x="9454297" y="249776"/>
                  <a:chExt cx="1371600" cy="4119243"/>
                </a:xfrm>
                <a:solidFill>
                  <a:srgbClr val="262B62"/>
                </a:solidFill>
              </p:grpSpPr>
              <p:sp>
                <p:nvSpPr>
                  <p:cNvPr id="349" name="Flowchart: Connector 348"/>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50" name="Flowchart: Terminator 349"/>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51" name="Rectangle 350"/>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33" name="Group 332"/>
                <p:cNvGrpSpPr>
                  <a:grpSpLocks noChangeAspect="1"/>
                </p:cNvGrpSpPr>
                <p:nvPr/>
              </p:nvGrpSpPr>
              <p:grpSpPr>
                <a:xfrm>
                  <a:off x="3470311" y="3505200"/>
                  <a:ext cx="829457" cy="2491058"/>
                  <a:chOff x="9454297" y="249776"/>
                  <a:chExt cx="1371600" cy="4119243"/>
                </a:xfrm>
                <a:solidFill>
                  <a:srgbClr val="262B62"/>
                </a:solidFill>
              </p:grpSpPr>
              <p:sp>
                <p:nvSpPr>
                  <p:cNvPr id="346" name="Flowchart: Connector 345"/>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47" name="Flowchart: Terminator 346"/>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48" name="Rectangle 347"/>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34" name="Group 333"/>
                <p:cNvGrpSpPr>
                  <a:grpSpLocks noChangeAspect="1"/>
                </p:cNvGrpSpPr>
                <p:nvPr/>
              </p:nvGrpSpPr>
              <p:grpSpPr>
                <a:xfrm>
                  <a:off x="4437366" y="3505200"/>
                  <a:ext cx="829457" cy="2491058"/>
                  <a:chOff x="9454297" y="249776"/>
                  <a:chExt cx="1371600" cy="4119243"/>
                </a:xfrm>
                <a:solidFill>
                  <a:srgbClr val="262B62"/>
                </a:solidFill>
              </p:grpSpPr>
              <p:sp>
                <p:nvSpPr>
                  <p:cNvPr id="343" name="Flowchart: Connector 342"/>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44" name="Flowchart: Terminator 343"/>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45" name="Rectangle 344"/>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35" name="Group 334"/>
                <p:cNvGrpSpPr>
                  <a:grpSpLocks noChangeAspect="1"/>
                </p:cNvGrpSpPr>
                <p:nvPr/>
              </p:nvGrpSpPr>
              <p:grpSpPr>
                <a:xfrm>
                  <a:off x="5402500" y="3505200"/>
                  <a:ext cx="829457" cy="2491058"/>
                  <a:chOff x="9454297" y="249776"/>
                  <a:chExt cx="1371600" cy="4119243"/>
                </a:xfrm>
                <a:solidFill>
                  <a:srgbClr val="262B62"/>
                </a:solidFill>
              </p:grpSpPr>
              <p:sp>
                <p:nvSpPr>
                  <p:cNvPr id="340" name="Flowchart: Connector 339"/>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41" name="Flowchart: Terminator 340"/>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42" name="Rectangle 341"/>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36" name="Group 335"/>
                <p:cNvGrpSpPr>
                  <a:grpSpLocks noChangeAspect="1"/>
                </p:cNvGrpSpPr>
                <p:nvPr/>
              </p:nvGrpSpPr>
              <p:grpSpPr>
                <a:xfrm>
                  <a:off x="6369553" y="3505200"/>
                  <a:ext cx="829457" cy="2491058"/>
                  <a:chOff x="9454297" y="249776"/>
                  <a:chExt cx="1371600" cy="4119243"/>
                </a:xfrm>
                <a:solidFill>
                  <a:srgbClr val="262B62"/>
                </a:solidFill>
              </p:grpSpPr>
              <p:sp>
                <p:nvSpPr>
                  <p:cNvPr id="337" name="Flowchart: Connector 336"/>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38" name="Flowchart: Terminator 337"/>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39" name="Rectangle 338"/>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grpSp>
            <p:nvGrpSpPr>
              <p:cNvPr id="301" name="Group 300"/>
              <p:cNvGrpSpPr>
                <a:grpSpLocks noChangeAspect="1"/>
              </p:cNvGrpSpPr>
              <p:nvPr/>
            </p:nvGrpSpPr>
            <p:grpSpPr>
              <a:xfrm>
                <a:off x="5918147" y="4026518"/>
                <a:ext cx="5244929" cy="1969739"/>
                <a:chOff x="565936" y="3505200"/>
                <a:chExt cx="6633074" cy="2491058"/>
              </a:xfrm>
            </p:grpSpPr>
            <p:grpSp>
              <p:nvGrpSpPr>
                <p:cNvPr id="302" name="Group 301"/>
                <p:cNvGrpSpPr>
                  <a:grpSpLocks noChangeAspect="1"/>
                </p:cNvGrpSpPr>
                <p:nvPr/>
              </p:nvGrpSpPr>
              <p:grpSpPr>
                <a:xfrm>
                  <a:off x="565936" y="3505200"/>
                  <a:ext cx="829457" cy="2491058"/>
                  <a:chOff x="9454297" y="249776"/>
                  <a:chExt cx="1371600" cy="4119243"/>
                </a:xfrm>
                <a:solidFill>
                  <a:srgbClr val="262B62"/>
                </a:solidFill>
              </p:grpSpPr>
              <p:sp>
                <p:nvSpPr>
                  <p:cNvPr id="327" name="Flowchart: Connector 326"/>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28" name="Flowchart: Terminator 327"/>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29" name="Rectangle 328"/>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03" name="Group 302"/>
                <p:cNvGrpSpPr>
                  <a:grpSpLocks noChangeAspect="1"/>
                </p:cNvGrpSpPr>
                <p:nvPr/>
              </p:nvGrpSpPr>
              <p:grpSpPr>
                <a:xfrm>
                  <a:off x="1534596" y="3505200"/>
                  <a:ext cx="829457" cy="2491058"/>
                  <a:chOff x="9454297" y="249776"/>
                  <a:chExt cx="1371600" cy="4119243"/>
                </a:xfrm>
                <a:solidFill>
                  <a:srgbClr val="262B62"/>
                </a:solidFill>
              </p:grpSpPr>
              <p:sp>
                <p:nvSpPr>
                  <p:cNvPr id="324" name="Flowchart: Connector 323"/>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25" name="Flowchart: Terminator 324"/>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26" name="Rectangle 325"/>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04" name="Group 303"/>
                <p:cNvGrpSpPr>
                  <a:grpSpLocks noChangeAspect="1"/>
                </p:cNvGrpSpPr>
                <p:nvPr/>
              </p:nvGrpSpPr>
              <p:grpSpPr>
                <a:xfrm>
                  <a:off x="2505175" y="3505200"/>
                  <a:ext cx="829457" cy="2491058"/>
                  <a:chOff x="9454297" y="249776"/>
                  <a:chExt cx="1371600" cy="4119243"/>
                </a:xfrm>
                <a:solidFill>
                  <a:srgbClr val="262B62"/>
                </a:solidFill>
              </p:grpSpPr>
              <p:sp>
                <p:nvSpPr>
                  <p:cNvPr id="321" name="Flowchart: Connector 320"/>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22" name="Flowchart: Terminator 321"/>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23" name="Rectangle 322"/>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05" name="Group 304"/>
                <p:cNvGrpSpPr>
                  <a:grpSpLocks noChangeAspect="1"/>
                </p:cNvGrpSpPr>
                <p:nvPr/>
              </p:nvGrpSpPr>
              <p:grpSpPr>
                <a:xfrm>
                  <a:off x="3470311" y="3505200"/>
                  <a:ext cx="829457" cy="2491058"/>
                  <a:chOff x="9454297" y="249776"/>
                  <a:chExt cx="1371600" cy="4119243"/>
                </a:xfrm>
                <a:solidFill>
                  <a:srgbClr val="262B62"/>
                </a:solidFill>
              </p:grpSpPr>
              <p:sp>
                <p:nvSpPr>
                  <p:cNvPr id="318" name="Flowchart: Connector 317"/>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19" name="Flowchart: Terminator 318"/>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20" name="Rectangle 319"/>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06" name="Group 305"/>
                <p:cNvGrpSpPr>
                  <a:grpSpLocks noChangeAspect="1"/>
                </p:cNvGrpSpPr>
                <p:nvPr/>
              </p:nvGrpSpPr>
              <p:grpSpPr>
                <a:xfrm>
                  <a:off x="4437366" y="3505200"/>
                  <a:ext cx="829457" cy="2491058"/>
                  <a:chOff x="9454297" y="249776"/>
                  <a:chExt cx="1371600" cy="4119243"/>
                </a:xfrm>
                <a:solidFill>
                  <a:srgbClr val="262B62"/>
                </a:solidFill>
              </p:grpSpPr>
              <p:sp>
                <p:nvSpPr>
                  <p:cNvPr id="315" name="Flowchart: Connector 314"/>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16" name="Flowchart: Terminator 315"/>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17" name="Rectangle 316"/>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07" name="Group 306"/>
                <p:cNvGrpSpPr>
                  <a:grpSpLocks noChangeAspect="1"/>
                </p:cNvGrpSpPr>
                <p:nvPr/>
              </p:nvGrpSpPr>
              <p:grpSpPr>
                <a:xfrm>
                  <a:off x="5402500" y="3505200"/>
                  <a:ext cx="829457" cy="2491058"/>
                  <a:chOff x="9454297" y="249776"/>
                  <a:chExt cx="1371600" cy="4119243"/>
                </a:xfrm>
                <a:solidFill>
                  <a:srgbClr val="262B62"/>
                </a:solidFill>
              </p:grpSpPr>
              <p:sp>
                <p:nvSpPr>
                  <p:cNvPr id="312" name="Flowchart: Connector 311"/>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13" name="Flowchart: Terminator 312"/>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14" name="Rectangle 313"/>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08" name="Group 307"/>
                <p:cNvGrpSpPr>
                  <a:grpSpLocks noChangeAspect="1"/>
                </p:cNvGrpSpPr>
                <p:nvPr/>
              </p:nvGrpSpPr>
              <p:grpSpPr>
                <a:xfrm>
                  <a:off x="6369553" y="3505200"/>
                  <a:ext cx="829457" cy="2491058"/>
                  <a:chOff x="9454297" y="249776"/>
                  <a:chExt cx="1371600" cy="4119243"/>
                </a:xfrm>
                <a:solidFill>
                  <a:srgbClr val="262B62"/>
                </a:solidFill>
              </p:grpSpPr>
              <p:sp>
                <p:nvSpPr>
                  <p:cNvPr id="309" name="Flowchart: Connector 308"/>
                  <p:cNvSpPr/>
                  <p:nvPr/>
                </p:nvSpPr>
                <p:spPr bwMode="auto">
                  <a:xfrm>
                    <a:off x="9686072" y="249776"/>
                    <a:ext cx="914400" cy="9144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10" name="Flowchart: Terminator 309"/>
                  <p:cNvSpPr/>
                  <p:nvPr/>
                </p:nvSpPr>
                <p:spPr bwMode="auto">
                  <a:xfrm rot="5400000">
                    <a:off x="8768497" y="2023648"/>
                    <a:ext cx="2743200" cy="1371600"/>
                  </a:xfrm>
                  <a:prstGeom prst="flowChartTermina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11" name="Rectangle 310"/>
                  <p:cNvSpPr/>
                  <p:nvPr/>
                </p:nvSpPr>
                <p:spPr bwMode="auto">
                  <a:xfrm>
                    <a:off x="9909909" y="3911819"/>
                    <a:ext cx="457200" cy="4572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grpSp>
        <p:cxnSp>
          <p:nvCxnSpPr>
            <p:cNvPr id="419" name="Straight Connector 418"/>
            <p:cNvCxnSpPr/>
            <p:nvPr/>
          </p:nvCxnSpPr>
          <p:spPr>
            <a:xfrm>
              <a:off x="611542" y="4831544"/>
              <a:ext cx="69456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2" name="TextBox 421"/>
          <p:cNvSpPr txBox="1"/>
          <p:nvPr/>
        </p:nvSpPr>
        <p:spPr>
          <a:xfrm>
            <a:off x="5348928" y="3779612"/>
            <a:ext cx="3068601" cy="946413"/>
          </a:xfrm>
          <a:prstGeom prst="rect">
            <a:avLst/>
          </a:prstGeom>
          <a:noFill/>
        </p:spPr>
        <p:txBody>
          <a:bodyPr wrap="square" rtlCol="0">
            <a:spAutoFit/>
          </a:bodyPr>
          <a:lstStyle/>
          <a:p>
            <a:r>
              <a:rPr lang="en-US" sz="1125" dirty="0"/>
              <a:t>State Competitions are held in </a:t>
            </a:r>
            <a:r>
              <a:rPr lang="en-US" sz="1125" dirty="0">
                <a:latin typeface="Arial Black" panose="020B0A04020102020204" pitchFamily="34" charset="0"/>
              </a:rPr>
              <a:t>56 states </a:t>
            </a:r>
          </a:p>
          <a:p>
            <a:r>
              <a:rPr lang="en-US" sz="1125" dirty="0"/>
              <a:t>and </a:t>
            </a:r>
            <a:r>
              <a:rPr lang="en-US" sz="1125" dirty="0">
                <a:latin typeface="Arial Black" panose="020B0A04020102020204" pitchFamily="34" charset="0"/>
              </a:rPr>
              <a:t>U.S. territories</a:t>
            </a:r>
            <a:r>
              <a:rPr lang="en-US" sz="1125" b="1" dirty="0">
                <a:latin typeface="Arial Black" panose="020B0A04020102020204" pitchFamily="34" charset="0"/>
              </a:rPr>
              <a:t> </a:t>
            </a:r>
            <a:r>
              <a:rPr lang="en-US" sz="1125" dirty="0"/>
              <a:t>in March</a:t>
            </a:r>
          </a:p>
          <a:p>
            <a:endParaRPr lang="en-US" sz="3300" dirty="0"/>
          </a:p>
        </p:txBody>
      </p:sp>
      <p:grpSp>
        <p:nvGrpSpPr>
          <p:cNvPr id="440" name="Group 439"/>
          <p:cNvGrpSpPr/>
          <p:nvPr/>
        </p:nvGrpSpPr>
        <p:grpSpPr>
          <a:xfrm>
            <a:off x="3674211" y="3790853"/>
            <a:ext cx="4434899" cy="392841"/>
            <a:chOff x="5030925" y="3603138"/>
            <a:chExt cx="5913199" cy="523788"/>
          </a:xfrm>
        </p:grpSpPr>
        <p:grpSp>
          <p:nvGrpSpPr>
            <p:cNvPr id="358" name="Group 357"/>
            <p:cNvGrpSpPr>
              <a:grpSpLocks noChangeAspect="1"/>
            </p:cNvGrpSpPr>
            <p:nvPr/>
          </p:nvGrpSpPr>
          <p:grpSpPr>
            <a:xfrm>
              <a:off x="5031439" y="3603138"/>
              <a:ext cx="2202444" cy="523788"/>
              <a:chOff x="35705" y="2320413"/>
              <a:chExt cx="12198960" cy="2901174"/>
            </a:xfrm>
          </p:grpSpPr>
          <p:grpSp>
            <p:nvGrpSpPr>
              <p:cNvPr id="359" name="Group 358"/>
              <p:cNvGrpSpPr>
                <a:grpSpLocks noChangeAspect="1"/>
              </p:cNvGrpSpPr>
              <p:nvPr/>
            </p:nvGrpSpPr>
            <p:grpSpPr>
              <a:xfrm>
                <a:off x="35705" y="2320413"/>
                <a:ext cx="1550628" cy="2901174"/>
                <a:chOff x="1618701" y="974052"/>
                <a:chExt cx="2743200" cy="5132438"/>
              </a:xfrm>
              <a:solidFill>
                <a:srgbClr val="262B62"/>
              </a:solidFill>
            </p:grpSpPr>
            <p:sp>
              <p:nvSpPr>
                <p:cNvPr id="384" name="Rectangle 383"/>
                <p:cNvSpPr/>
                <p:nvPr/>
              </p:nvSpPr>
              <p:spPr bwMode="auto">
                <a:xfrm>
                  <a:off x="1618701" y="4277690"/>
                  <a:ext cx="2743200" cy="18288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85" name="Flowchart: Connector 384"/>
                <p:cNvSpPr/>
                <p:nvPr/>
              </p:nvSpPr>
              <p:spPr bwMode="auto">
                <a:xfrm>
                  <a:off x="2075901" y="974052"/>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86" name="Flowchart: Connector 385"/>
                <p:cNvSpPr>
                  <a:spLocks noChangeAspect="1"/>
                </p:cNvSpPr>
                <p:nvPr/>
              </p:nvSpPr>
              <p:spPr bwMode="auto">
                <a:xfrm>
                  <a:off x="1618701" y="2994581"/>
                  <a:ext cx="2743200" cy="27432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60" name="Group 359"/>
              <p:cNvGrpSpPr>
                <a:grpSpLocks noChangeAspect="1"/>
              </p:cNvGrpSpPr>
              <p:nvPr/>
            </p:nvGrpSpPr>
            <p:grpSpPr>
              <a:xfrm>
                <a:off x="1810427" y="2320413"/>
                <a:ext cx="1550628" cy="2901174"/>
                <a:chOff x="1618701" y="974052"/>
                <a:chExt cx="2743200" cy="5132438"/>
              </a:xfrm>
              <a:solidFill>
                <a:srgbClr val="262B62"/>
              </a:solidFill>
            </p:grpSpPr>
            <p:sp>
              <p:nvSpPr>
                <p:cNvPr id="381" name="Rectangle 380"/>
                <p:cNvSpPr/>
                <p:nvPr/>
              </p:nvSpPr>
              <p:spPr bwMode="auto">
                <a:xfrm>
                  <a:off x="1618701" y="4277690"/>
                  <a:ext cx="2743200" cy="18288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82" name="Flowchart: Connector 381"/>
                <p:cNvSpPr/>
                <p:nvPr/>
              </p:nvSpPr>
              <p:spPr bwMode="auto">
                <a:xfrm>
                  <a:off x="2075901" y="974052"/>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83" name="Flowchart: Connector 382"/>
                <p:cNvSpPr>
                  <a:spLocks noChangeAspect="1"/>
                </p:cNvSpPr>
                <p:nvPr/>
              </p:nvSpPr>
              <p:spPr bwMode="auto">
                <a:xfrm>
                  <a:off x="1618701" y="2994581"/>
                  <a:ext cx="2743200" cy="27432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61" name="Group 360"/>
              <p:cNvGrpSpPr>
                <a:grpSpLocks noChangeAspect="1"/>
              </p:cNvGrpSpPr>
              <p:nvPr/>
            </p:nvGrpSpPr>
            <p:grpSpPr>
              <a:xfrm>
                <a:off x="3585149" y="2320413"/>
                <a:ext cx="1550628" cy="2901174"/>
                <a:chOff x="1618701" y="974052"/>
                <a:chExt cx="2743200" cy="5132438"/>
              </a:xfrm>
              <a:solidFill>
                <a:srgbClr val="262B62"/>
              </a:solidFill>
            </p:grpSpPr>
            <p:sp>
              <p:nvSpPr>
                <p:cNvPr id="378" name="Rectangle 377"/>
                <p:cNvSpPr/>
                <p:nvPr/>
              </p:nvSpPr>
              <p:spPr bwMode="auto">
                <a:xfrm>
                  <a:off x="1618701" y="4277690"/>
                  <a:ext cx="2743200" cy="18288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79" name="Flowchart: Connector 378"/>
                <p:cNvSpPr/>
                <p:nvPr/>
              </p:nvSpPr>
              <p:spPr bwMode="auto">
                <a:xfrm>
                  <a:off x="2075901" y="974052"/>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80" name="Flowchart: Connector 379"/>
                <p:cNvSpPr>
                  <a:spLocks noChangeAspect="1"/>
                </p:cNvSpPr>
                <p:nvPr/>
              </p:nvSpPr>
              <p:spPr bwMode="auto">
                <a:xfrm>
                  <a:off x="1618701" y="2994581"/>
                  <a:ext cx="2743200" cy="27432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62" name="Group 361"/>
              <p:cNvGrpSpPr>
                <a:grpSpLocks noChangeAspect="1"/>
              </p:cNvGrpSpPr>
              <p:nvPr/>
            </p:nvGrpSpPr>
            <p:grpSpPr>
              <a:xfrm>
                <a:off x="5359871" y="2320413"/>
                <a:ext cx="1550628" cy="2901174"/>
                <a:chOff x="1618701" y="974052"/>
                <a:chExt cx="2743200" cy="5132438"/>
              </a:xfrm>
              <a:solidFill>
                <a:srgbClr val="262B62"/>
              </a:solidFill>
            </p:grpSpPr>
            <p:sp>
              <p:nvSpPr>
                <p:cNvPr id="375" name="Rectangle 374"/>
                <p:cNvSpPr/>
                <p:nvPr/>
              </p:nvSpPr>
              <p:spPr bwMode="auto">
                <a:xfrm>
                  <a:off x="1618701" y="4277690"/>
                  <a:ext cx="2743200" cy="18288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76" name="Flowchart: Connector 375"/>
                <p:cNvSpPr/>
                <p:nvPr/>
              </p:nvSpPr>
              <p:spPr bwMode="auto">
                <a:xfrm>
                  <a:off x="2075901" y="974052"/>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77" name="Flowchart: Connector 376"/>
                <p:cNvSpPr>
                  <a:spLocks noChangeAspect="1"/>
                </p:cNvSpPr>
                <p:nvPr/>
              </p:nvSpPr>
              <p:spPr bwMode="auto">
                <a:xfrm>
                  <a:off x="1618701" y="2994581"/>
                  <a:ext cx="2743200" cy="27432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63" name="Group 362"/>
              <p:cNvGrpSpPr>
                <a:grpSpLocks noChangeAspect="1"/>
              </p:cNvGrpSpPr>
              <p:nvPr/>
            </p:nvGrpSpPr>
            <p:grpSpPr>
              <a:xfrm>
                <a:off x="7134593" y="2320413"/>
                <a:ext cx="1550628" cy="2901174"/>
                <a:chOff x="1618701" y="974052"/>
                <a:chExt cx="2743200" cy="5132438"/>
              </a:xfrm>
              <a:solidFill>
                <a:srgbClr val="262B62"/>
              </a:solidFill>
            </p:grpSpPr>
            <p:sp>
              <p:nvSpPr>
                <p:cNvPr id="372" name="Rectangle 371"/>
                <p:cNvSpPr/>
                <p:nvPr/>
              </p:nvSpPr>
              <p:spPr bwMode="auto">
                <a:xfrm>
                  <a:off x="1618701" y="4277690"/>
                  <a:ext cx="2743200" cy="18288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73" name="Flowchart: Connector 372"/>
                <p:cNvSpPr/>
                <p:nvPr/>
              </p:nvSpPr>
              <p:spPr bwMode="auto">
                <a:xfrm>
                  <a:off x="2075901" y="974052"/>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74" name="Flowchart: Connector 373"/>
                <p:cNvSpPr>
                  <a:spLocks noChangeAspect="1"/>
                </p:cNvSpPr>
                <p:nvPr/>
              </p:nvSpPr>
              <p:spPr bwMode="auto">
                <a:xfrm>
                  <a:off x="1618701" y="2994581"/>
                  <a:ext cx="2743200" cy="27432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64" name="Group 363"/>
              <p:cNvGrpSpPr>
                <a:grpSpLocks noChangeAspect="1"/>
              </p:cNvGrpSpPr>
              <p:nvPr/>
            </p:nvGrpSpPr>
            <p:grpSpPr>
              <a:xfrm>
                <a:off x="8909315" y="2320413"/>
                <a:ext cx="1550628" cy="2901174"/>
                <a:chOff x="1618701" y="974052"/>
                <a:chExt cx="2743200" cy="5132438"/>
              </a:xfrm>
              <a:solidFill>
                <a:srgbClr val="262B62"/>
              </a:solidFill>
            </p:grpSpPr>
            <p:sp>
              <p:nvSpPr>
                <p:cNvPr id="369" name="Rectangle 368"/>
                <p:cNvSpPr/>
                <p:nvPr/>
              </p:nvSpPr>
              <p:spPr bwMode="auto">
                <a:xfrm>
                  <a:off x="1618701" y="4277690"/>
                  <a:ext cx="2743200" cy="18288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70" name="Flowchart: Connector 369"/>
                <p:cNvSpPr/>
                <p:nvPr/>
              </p:nvSpPr>
              <p:spPr bwMode="auto">
                <a:xfrm>
                  <a:off x="2075901" y="974052"/>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71" name="Flowchart: Connector 370"/>
                <p:cNvSpPr>
                  <a:spLocks noChangeAspect="1"/>
                </p:cNvSpPr>
                <p:nvPr/>
              </p:nvSpPr>
              <p:spPr bwMode="auto">
                <a:xfrm>
                  <a:off x="1618701" y="2994581"/>
                  <a:ext cx="2743200" cy="27432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nvGrpSpPr>
              <p:cNvPr id="365" name="Group 364"/>
              <p:cNvGrpSpPr>
                <a:grpSpLocks noChangeAspect="1"/>
              </p:cNvGrpSpPr>
              <p:nvPr/>
            </p:nvGrpSpPr>
            <p:grpSpPr>
              <a:xfrm>
                <a:off x="10684037" y="2320413"/>
                <a:ext cx="1550628" cy="2901174"/>
                <a:chOff x="1618701" y="974052"/>
                <a:chExt cx="2743200" cy="5132438"/>
              </a:xfrm>
              <a:solidFill>
                <a:srgbClr val="262B62"/>
              </a:solidFill>
            </p:grpSpPr>
            <p:sp>
              <p:nvSpPr>
                <p:cNvPr id="366" name="Rectangle 365"/>
                <p:cNvSpPr/>
                <p:nvPr/>
              </p:nvSpPr>
              <p:spPr bwMode="auto">
                <a:xfrm>
                  <a:off x="1618701" y="4277690"/>
                  <a:ext cx="2743200" cy="1828800"/>
                </a:xfrm>
                <a:prstGeom prst="rect">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67" name="Flowchart: Connector 366"/>
                <p:cNvSpPr/>
                <p:nvPr/>
              </p:nvSpPr>
              <p:spPr bwMode="auto">
                <a:xfrm>
                  <a:off x="2075901" y="974052"/>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68" name="Flowchart: Connector 367"/>
                <p:cNvSpPr>
                  <a:spLocks noChangeAspect="1"/>
                </p:cNvSpPr>
                <p:nvPr/>
              </p:nvSpPr>
              <p:spPr bwMode="auto">
                <a:xfrm>
                  <a:off x="1618701" y="2994581"/>
                  <a:ext cx="2743200" cy="27432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grpSp>
        </p:grpSp>
        <p:cxnSp>
          <p:nvCxnSpPr>
            <p:cNvPr id="423" name="Straight Connector 422"/>
            <p:cNvCxnSpPr/>
            <p:nvPr/>
          </p:nvCxnSpPr>
          <p:spPr>
            <a:xfrm>
              <a:off x="5030925" y="4126926"/>
              <a:ext cx="5913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5" name="TextBox 424"/>
          <p:cNvSpPr txBox="1"/>
          <p:nvPr/>
        </p:nvSpPr>
        <p:spPr>
          <a:xfrm>
            <a:off x="950710" y="3269411"/>
            <a:ext cx="3169418" cy="946413"/>
          </a:xfrm>
          <a:prstGeom prst="rect">
            <a:avLst/>
          </a:prstGeom>
          <a:noFill/>
        </p:spPr>
        <p:txBody>
          <a:bodyPr wrap="square" rtlCol="0">
            <a:spAutoFit/>
          </a:bodyPr>
          <a:lstStyle/>
          <a:p>
            <a:r>
              <a:rPr lang="en-US" sz="1125" dirty="0">
                <a:latin typeface="Arial Black" panose="020B0A04020102020204" pitchFamily="34" charset="0"/>
              </a:rPr>
              <a:t>224 top students </a:t>
            </a:r>
            <a:r>
              <a:rPr lang="en-US" sz="1125" dirty="0"/>
              <a:t>earn an all-expenses-paid trip to the National Competition in May</a:t>
            </a:r>
          </a:p>
          <a:p>
            <a:endParaRPr lang="en-US" sz="3300" dirty="0"/>
          </a:p>
        </p:txBody>
      </p:sp>
      <p:grpSp>
        <p:nvGrpSpPr>
          <p:cNvPr id="441" name="Group 440"/>
          <p:cNvGrpSpPr/>
          <p:nvPr/>
        </p:nvGrpSpPr>
        <p:grpSpPr>
          <a:xfrm>
            <a:off x="1110384" y="3267402"/>
            <a:ext cx="3804767" cy="400848"/>
            <a:chOff x="1612490" y="2905203"/>
            <a:chExt cx="5073022" cy="534464"/>
          </a:xfrm>
        </p:grpSpPr>
        <p:grpSp>
          <p:nvGrpSpPr>
            <p:cNvPr id="387" name="Group 386"/>
            <p:cNvGrpSpPr>
              <a:grpSpLocks noChangeAspect="1"/>
            </p:cNvGrpSpPr>
            <p:nvPr/>
          </p:nvGrpSpPr>
          <p:grpSpPr>
            <a:xfrm>
              <a:off x="5576713" y="2905203"/>
              <a:ext cx="1108799" cy="534463"/>
              <a:chOff x="2365462" y="2370230"/>
              <a:chExt cx="8189819" cy="3947655"/>
            </a:xfrm>
          </p:grpSpPr>
          <p:grpSp>
            <p:nvGrpSpPr>
              <p:cNvPr id="388" name="Group 387"/>
              <p:cNvGrpSpPr/>
              <p:nvPr/>
            </p:nvGrpSpPr>
            <p:grpSpPr>
              <a:xfrm>
                <a:off x="2365462" y="2370230"/>
                <a:ext cx="2468880" cy="3947654"/>
                <a:chOff x="1755862" y="1062540"/>
                <a:chExt cx="2468880" cy="3947654"/>
              </a:xfrm>
              <a:solidFill>
                <a:srgbClr val="262B62"/>
              </a:solidFill>
            </p:grpSpPr>
            <p:sp>
              <p:nvSpPr>
                <p:cNvPr id="395" name="Flowchart: Connector 394"/>
                <p:cNvSpPr/>
                <p:nvPr/>
              </p:nvSpPr>
              <p:spPr bwMode="auto">
                <a:xfrm>
                  <a:off x="2075901" y="1062540"/>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96" name="Flowchart: Delay 395"/>
                <p:cNvSpPr/>
                <p:nvPr/>
              </p:nvSpPr>
              <p:spPr>
                <a:xfrm rot="16200000">
                  <a:off x="1977579" y="2763032"/>
                  <a:ext cx="2025445" cy="246888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300"/>
                </a:p>
              </p:txBody>
            </p:sp>
          </p:grpSp>
          <p:grpSp>
            <p:nvGrpSpPr>
              <p:cNvPr id="389" name="Group 388"/>
              <p:cNvGrpSpPr/>
              <p:nvPr/>
            </p:nvGrpSpPr>
            <p:grpSpPr>
              <a:xfrm>
                <a:off x="5225932" y="2370231"/>
                <a:ext cx="2468880" cy="3947654"/>
                <a:chOff x="1755862" y="1062540"/>
                <a:chExt cx="2468880" cy="3947654"/>
              </a:xfrm>
              <a:solidFill>
                <a:srgbClr val="262B62"/>
              </a:solidFill>
            </p:grpSpPr>
            <p:sp>
              <p:nvSpPr>
                <p:cNvPr id="393" name="Flowchart: Connector 392"/>
                <p:cNvSpPr/>
                <p:nvPr/>
              </p:nvSpPr>
              <p:spPr bwMode="auto">
                <a:xfrm>
                  <a:off x="2075901" y="1062540"/>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94" name="Flowchart: Delay 393"/>
                <p:cNvSpPr/>
                <p:nvPr/>
              </p:nvSpPr>
              <p:spPr>
                <a:xfrm rot="16200000">
                  <a:off x="1977579" y="2763032"/>
                  <a:ext cx="2025445" cy="246888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300"/>
                </a:p>
              </p:txBody>
            </p:sp>
          </p:grpSp>
          <p:grpSp>
            <p:nvGrpSpPr>
              <p:cNvPr id="390" name="Group 389"/>
              <p:cNvGrpSpPr/>
              <p:nvPr/>
            </p:nvGrpSpPr>
            <p:grpSpPr>
              <a:xfrm>
                <a:off x="8086401" y="2370231"/>
                <a:ext cx="2468880" cy="3947654"/>
                <a:chOff x="1755862" y="1062540"/>
                <a:chExt cx="2468880" cy="3947654"/>
              </a:xfrm>
              <a:solidFill>
                <a:srgbClr val="262B62"/>
              </a:solidFill>
            </p:grpSpPr>
            <p:sp>
              <p:nvSpPr>
                <p:cNvPr id="391" name="Flowchart: Connector 390"/>
                <p:cNvSpPr/>
                <p:nvPr/>
              </p:nvSpPr>
              <p:spPr bwMode="auto">
                <a:xfrm>
                  <a:off x="2075901" y="1062540"/>
                  <a:ext cx="1828800" cy="1828800"/>
                </a:xfrm>
                <a:prstGeom prst="flowChartConnector">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800">
                    <a:latin typeface="Times New Roman" pitchFamily="18" charset="0"/>
                  </a:endParaRPr>
                </a:p>
              </p:txBody>
            </p:sp>
            <p:sp>
              <p:nvSpPr>
                <p:cNvPr id="392" name="Flowchart: Delay 391"/>
                <p:cNvSpPr/>
                <p:nvPr/>
              </p:nvSpPr>
              <p:spPr>
                <a:xfrm rot="16200000">
                  <a:off x="1977579" y="2763032"/>
                  <a:ext cx="2025445" cy="246888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300"/>
                </a:p>
              </p:txBody>
            </p:sp>
          </p:grpSp>
        </p:grpSp>
        <p:cxnSp>
          <p:nvCxnSpPr>
            <p:cNvPr id="426" name="Straight Connector 425"/>
            <p:cNvCxnSpPr/>
            <p:nvPr/>
          </p:nvCxnSpPr>
          <p:spPr>
            <a:xfrm>
              <a:off x="1612490" y="3439667"/>
              <a:ext cx="50676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9" name="TextBox 428"/>
          <p:cNvSpPr txBox="1"/>
          <p:nvPr/>
        </p:nvSpPr>
        <p:spPr>
          <a:xfrm>
            <a:off x="4728585" y="2564863"/>
            <a:ext cx="3068601" cy="1119537"/>
          </a:xfrm>
          <a:prstGeom prst="rect">
            <a:avLst/>
          </a:prstGeom>
          <a:noFill/>
        </p:spPr>
        <p:txBody>
          <a:bodyPr wrap="square" rtlCol="0">
            <a:spAutoFit/>
          </a:bodyPr>
          <a:lstStyle/>
          <a:p>
            <a:r>
              <a:rPr lang="en-US" sz="1125" dirty="0">
                <a:latin typeface="Arial Black" panose="020B0A04020102020204" pitchFamily="34" charset="0"/>
              </a:rPr>
              <a:t>1 National Champion </a:t>
            </a:r>
            <a:r>
              <a:rPr lang="en-US" sz="1125" dirty="0"/>
              <a:t>is crowned during the Countdown Round of the National Competition, webcast on ESPN</a:t>
            </a:r>
          </a:p>
          <a:p>
            <a:endParaRPr lang="en-US" sz="3300" dirty="0"/>
          </a:p>
        </p:txBody>
      </p:sp>
      <p:cxnSp>
        <p:nvCxnSpPr>
          <p:cNvPr id="414" name="Straight Connector 413"/>
          <p:cNvCxnSpPr/>
          <p:nvPr/>
        </p:nvCxnSpPr>
        <p:spPr>
          <a:xfrm>
            <a:off x="0" y="1661498"/>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0118D627-2985-4A51-A2B9-BFDA1A69CEBC}"/>
              </a:ext>
            </a:extLst>
          </p:cNvPr>
          <p:cNvCxnSpPr/>
          <p:nvPr/>
        </p:nvCxnSpPr>
        <p:spPr>
          <a:xfrm>
            <a:off x="0" y="1661498"/>
            <a:ext cx="9144000" cy="0"/>
          </a:xfrm>
          <a:prstGeom prst="line">
            <a:avLst/>
          </a:prstGeom>
          <a:ln w="22225">
            <a:solidFill>
              <a:srgbClr val="4F487B"/>
            </a:solidFill>
          </a:ln>
        </p:spPr>
        <p:style>
          <a:lnRef idx="1">
            <a:schemeClr val="accent1"/>
          </a:lnRef>
          <a:fillRef idx="0">
            <a:schemeClr val="accent1"/>
          </a:fillRef>
          <a:effectRef idx="0">
            <a:schemeClr val="accent1"/>
          </a:effectRef>
          <a:fontRef idx="minor">
            <a:schemeClr val="tx1"/>
          </a:fontRef>
        </p:style>
      </p:cxnSp>
      <p:pic>
        <p:nvPicPr>
          <p:cNvPr id="408" name="Picture 407" descr="A picture containing text, clipart, plate&#10;&#10;Description automatically generated">
            <a:extLst>
              <a:ext uri="{FF2B5EF4-FFF2-40B4-BE49-F238E27FC236}">
                <a16:creationId xmlns:a16="http://schemas.microsoft.com/office/drawing/2014/main" id="{48975B3C-007E-4213-8D99-A9E8DB4AA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spTree>
    <p:extLst>
      <p:ext uri="{BB962C8B-B14F-4D97-AF65-F5344CB8AC3E}">
        <p14:creationId xmlns:p14="http://schemas.microsoft.com/office/powerpoint/2010/main" val="26524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barn(inVertical)">
                                      <p:cBhvr>
                                        <p:cTn id="7" dur="500"/>
                                        <p:tgtEl>
                                          <p:spTgt spid="412"/>
                                        </p:tgtEl>
                                      </p:cBhvr>
                                    </p:animEffect>
                                  </p:childTnLst>
                                </p:cTn>
                              </p:par>
                              <p:par>
                                <p:cTn id="8" presetID="16" presetClass="entr" presetSubtype="21" fill="hold" nodeType="withEffect">
                                  <p:stCondLst>
                                    <p:cond delay="0"/>
                                  </p:stCondLst>
                                  <p:childTnLst>
                                    <p:set>
                                      <p:cBhvr>
                                        <p:cTn id="9" dur="1" fill="hold">
                                          <p:stCondLst>
                                            <p:cond delay="0"/>
                                          </p:stCondLst>
                                        </p:cTn>
                                        <p:tgtEl>
                                          <p:spTgt spid="438"/>
                                        </p:tgtEl>
                                        <p:attrNameLst>
                                          <p:attrName>style.visibility</p:attrName>
                                        </p:attrNameLst>
                                      </p:cBhvr>
                                      <p:to>
                                        <p:strVal val="visible"/>
                                      </p:to>
                                    </p:set>
                                    <p:animEffect transition="in" filter="barn(inVertical)">
                                      <p:cBhvr>
                                        <p:cTn id="10" dur="500"/>
                                        <p:tgtEl>
                                          <p:spTgt spid="4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randombar(horizontal)">
                                      <p:cBhvr>
                                        <p:cTn id="15" dur="500"/>
                                        <p:tgtEl>
                                          <p:spTgt spid="418"/>
                                        </p:tgtEl>
                                      </p:cBhvr>
                                    </p:animEffect>
                                  </p:childTnLst>
                                </p:cTn>
                              </p:par>
                              <p:par>
                                <p:cTn id="16" presetID="14" presetClass="entr" presetSubtype="10" fill="hold" nodeType="withEffect">
                                  <p:stCondLst>
                                    <p:cond delay="0"/>
                                  </p:stCondLst>
                                  <p:childTnLst>
                                    <p:set>
                                      <p:cBhvr>
                                        <p:cTn id="17" dur="1" fill="hold">
                                          <p:stCondLst>
                                            <p:cond delay="0"/>
                                          </p:stCondLst>
                                        </p:cTn>
                                        <p:tgtEl>
                                          <p:spTgt spid="439"/>
                                        </p:tgtEl>
                                        <p:attrNameLst>
                                          <p:attrName>style.visibility</p:attrName>
                                        </p:attrNameLst>
                                      </p:cBhvr>
                                      <p:to>
                                        <p:strVal val="visible"/>
                                      </p:to>
                                    </p:set>
                                    <p:animEffect transition="in" filter="randombar(horizontal)">
                                      <p:cBhvr>
                                        <p:cTn id="18" dur="500"/>
                                        <p:tgtEl>
                                          <p:spTgt spid="43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22"/>
                                        </p:tgtEl>
                                        <p:attrNameLst>
                                          <p:attrName>style.visibility</p:attrName>
                                        </p:attrNameLst>
                                      </p:cBhvr>
                                      <p:to>
                                        <p:strVal val="visible"/>
                                      </p:to>
                                    </p:set>
                                    <p:anim calcmode="lin" valueType="num">
                                      <p:cBhvr additive="base">
                                        <p:cTn id="23" dur="500" fill="hold"/>
                                        <p:tgtEl>
                                          <p:spTgt spid="422"/>
                                        </p:tgtEl>
                                        <p:attrNameLst>
                                          <p:attrName>ppt_x</p:attrName>
                                        </p:attrNameLst>
                                      </p:cBhvr>
                                      <p:tavLst>
                                        <p:tav tm="0">
                                          <p:val>
                                            <p:strVal val="1+#ppt_w/2"/>
                                          </p:val>
                                        </p:tav>
                                        <p:tav tm="100000">
                                          <p:val>
                                            <p:strVal val="#ppt_x"/>
                                          </p:val>
                                        </p:tav>
                                      </p:tavLst>
                                    </p:anim>
                                    <p:anim calcmode="lin" valueType="num">
                                      <p:cBhvr additive="base">
                                        <p:cTn id="24" dur="500" fill="hold"/>
                                        <p:tgtEl>
                                          <p:spTgt spid="42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40"/>
                                        </p:tgtEl>
                                        <p:attrNameLst>
                                          <p:attrName>style.visibility</p:attrName>
                                        </p:attrNameLst>
                                      </p:cBhvr>
                                      <p:to>
                                        <p:strVal val="visible"/>
                                      </p:to>
                                    </p:set>
                                    <p:anim calcmode="lin" valueType="num">
                                      <p:cBhvr additive="base">
                                        <p:cTn id="27" dur="500" fill="hold"/>
                                        <p:tgtEl>
                                          <p:spTgt spid="440"/>
                                        </p:tgtEl>
                                        <p:attrNameLst>
                                          <p:attrName>ppt_x</p:attrName>
                                        </p:attrNameLst>
                                      </p:cBhvr>
                                      <p:tavLst>
                                        <p:tav tm="0">
                                          <p:val>
                                            <p:strVal val="1+#ppt_w/2"/>
                                          </p:val>
                                        </p:tav>
                                        <p:tav tm="100000">
                                          <p:val>
                                            <p:strVal val="#ppt_x"/>
                                          </p:val>
                                        </p:tav>
                                      </p:tavLst>
                                    </p:anim>
                                    <p:anim calcmode="lin" valueType="num">
                                      <p:cBhvr additive="base">
                                        <p:cTn id="28" dur="500" fill="hold"/>
                                        <p:tgtEl>
                                          <p:spTgt spid="44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25"/>
                                        </p:tgtEl>
                                        <p:attrNameLst>
                                          <p:attrName>style.visibility</p:attrName>
                                        </p:attrNameLst>
                                      </p:cBhvr>
                                      <p:to>
                                        <p:strVal val="visible"/>
                                      </p:to>
                                    </p:set>
                                    <p:anim calcmode="lin" valueType="num">
                                      <p:cBhvr additive="base">
                                        <p:cTn id="33" dur="500" fill="hold"/>
                                        <p:tgtEl>
                                          <p:spTgt spid="425"/>
                                        </p:tgtEl>
                                        <p:attrNameLst>
                                          <p:attrName>ppt_x</p:attrName>
                                        </p:attrNameLst>
                                      </p:cBhvr>
                                      <p:tavLst>
                                        <p:tav tm="0">
                                          <p:val>
                                            <p:strVal val="0-#ppt_w/2"/>
                                          </p:val>
                                        </p:tav>
                                        <p:tav tm="100000">
                                          <p:val>
                                            <p:strVal val="#ppt_x"/>
                                          </p:val>
                                        </p:tav>
                                      </p:tavLst>
                                    </p:anim>
                                    <p:anim calcmode="lin" valueType="num">
                                      <p:cBhvr additive="base">
                                        <p:cTn id="34" dur="500" fill="hold"/>
                                        <p:tgtEl>
                                          <p:spTgt spid="42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441"/>
                                        </p:tgtEl>
                                        <p:attrNameLst>
                                          <p:attrName>style.visibility</p:attrName>
                                        </p:attrNameLst>
                                      </p:cBhvr>
                                      <p:to>
                                        <p:strVal val="visible"/>
                                      </p:to>
                                    </p:set>
                                    <p:anim calcmode="lin" valueType="num">
                                      <p:cBhvr additive="base">
                                        <p:cTn id="37" dur="500" fill="hold"/>
                                        <p:tgtEl>
                                          <p:spTgt spid="441"/>
                                        </p:tgtEl>
                                        <p:attrNameLst>
                                          <p:attrName>ppt_x</p:attrName>
                                        </p:attrNameLst>
                                      </p:cBhvr>
                                      <p:tavLst>
                                        <p:tav tm="0">
                                          <p:val>
                                            <p:strVal val="0-#ppt_w/2"/>
                                          </p:val>
                                        </p:tav>
                                        <p:tav tm="100000">
                                          <p:val>
                                            <p:strVal val="#ppt_x"/>
                                          </p:val>
                                        </p:tav>
                                      </p:tavLst>
                                    </p:anim>
                                    <p:anim calcmode="lin" valueType="num">
                                      <p:cBhvr additive="base">
                                        <p:cTn id="38" dur="500" fill="hold"/>
                                        <p:tgtEl>
                                          <p:spTgt spid="44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9"/>
                                        </p:tgtEl>
                                        <p:attrNameLst>
                                          <p:attrName>style.visibility</p:attrName>
                                        </p:attrNameLst>
                                      </p:cBhvr>
                                      <p:to>
                                        <p:strVal val="visible"/>
                                      </p:to>
                                    </p:set>
                                    <p:anim calcmode="lin" valueType="num">
                                      <p:cBhvr additive="base">
                                        <p:cTn id="43" dur="500" fill="hold"/>
                                        <p:tgtEl>
                                          <p:spTgt spid="429"/>
                                        </p:tgtEl>
                                        <p:attrNameLst>
                                          <p:attrName>ppt_x</p:attrName>
                                        </p:attrNameLst>
                                      </p:cBhvr>
                                      <p:tavLst>
                                        <p:tav tm="0">
                                          <p:val>
                                            <p:strVal val="#ppt_x"/>
                                          </p:val>
                                        </p:tav>
                                        <p:tav tm="100000">
                                          <p:val>
                                            <p:strVal val="#ppt_x"/>
                                          </p:val>
                                        </p:tav>
                                      </p:tavLst>
                                    </p:anim>
                                    <p:anim calcmode="lin" valueType="num">
                                      <p:cBhvr additive="base">
                                        <p:cTn id="44" dur="500" fill="hold"/>
                                        <p:tgtEl>
                                          <p:spTgt spid="4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42"/>
                                        </p:tgtEl>
                                        <p:attrNameLst>
                                          <p:attrName>style.visibility</p:attrName>
                                        </p:attrNameLst>
                                      </p:cBhvr>
                                      <p:to>
                                        <p:strVal val="visible"/>
                                      </p:to>
                                    </p:set>
                                    <p:anim calcmode="lin" valueType="num">
                                      <p:cBhvr additive="base">
                                        <p:cTn id="47" dur="500" fill="hold"/>
                                        <p:tgtEl>
                                          <p:spTgt spid="442"/>
                                        </p:tgtEl>
                                        <p:attrNameLst>
                                          <p:attrName>ppt_x</p:attrName>
                                        </p:attrNameLst>
                                      </p:cBhvr>
                                      <p:tavLst>
                                        <p:tav tm="0">
                                          <p:val>
                                            <p:strVal val="#ppt_x"/>
                                          </p:val>
                                        </p:tav>
                                        <p:tav tm="100000">
                                          <p:val>
                                            <p:strVal val="#ppt_x"/>
                                          </p:val>
                                        </p:tav>
                                      </p:tavLst>
                                    </p:anim>
                                    <p:anim calcmode="lin" valueType="num">
                                      <p:cBhvr additive="base">
                                        <p:cTn id="48" dur="500" fill="hold"/>
                                        <p:tgtEl>
                                          <p:spTgt spid="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418" grpId="0"/>
      <p:bldP spid="422" grpId="0"/>
      <p:bldP spid="425" grpId="0"/>
      <p:bldP spid="4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582E77-D75B-4ED8-97FA-B182FBFBDDD8}"/>
              </a:ext>
            </a:extLst>
          </p:cNvPr>
          <p:cNvSpPr/>
          <p:nvPr/>
        </p:nvSpPr>
        <p:spPr bwMode="auto">
          <a:xfrm>
            <a:off x="0" y="2149032"/>
            <a:ext cx="9144000" cy="13117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ndParaRPr>
          </a:p>
        </p:txBody>
      </p:sp>
      <p:cxnSp>
        <p:nvCxnSpPr>
          <p:cNvPr id="17" name="Straight Connector 16"/>
          <p:cNvCxnSpPr/>
          <p:nvPr/>
        </p:nvCxnSpPr>
        <p:spPr>
          <a:xfrm>
            <a:off x="0" y="1661498"/>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8816" y="2341788"/>
            <a:ext cx="5226368" cy="954107"/>
          </a:xfrm>
          <a:prstGeom prst="rect">
            <a:avLst/>
          </a:prstGeom>
          <a:noFill/>
        </p:spPr>
        <p:txBody>
          <a:bodyPr wrap="square" rtlCol="0">
            <a:spAutoFit/>
          </a:bodyPr>
          <a:lstStyle/>
          <a:p>
            <a:pPr algn="ctr"/>
            <a:r>
              <a:rPr lang="en-US" sz="2800" dirty="0">
                <a:solidFill>
                  <a:srgbClr val="262262"/>
                </a:solidFill>
                <a:latin typeface="Arial Black" panose="020B0A04020102020204" pitchFamily="34" charset="0"/>
              </a:rPr>
              <a:t>Individual Written Rounds</a:t>
            </a:r>
          </a:p>
          <a:p>
            <a:pPr algn="ctr"/>
            <a:r>
              <a:rPr lang="en-US" sz="2800" dirty="0">
                <a:solidFill>
                  <a:srgbClr val="262262"/>
                </a:solidFill>
                <a:latin typeface="Arial Black" panose="020B0A04020102020204" pitchFamily="34" charset="0"/>
              </a:rPr>
              <a:t>Sprint &amp; Target</a:t>
            </a:r>
            <a:endParaRPr lang="en-US" sz="1800" dirty="0">
              <a:solidFill>
                <a:srgbClr val="262262"/>
              </a:solidFill>
              <a:latin typeface="Arial Black" panose="020B0A04020102020204" pitchFamily="34" charset="0"/>
            </a:endParaRPr>
          </a:p>
        </p:txBody>
      </p:sp>
      <p:sp>
        <p:nvSpPr>
          <p:cNvPr id="7" name="TextBox 6">
            <a:extLst>
              <a:ext uri="{FF2B5EF4-FFF2-40B4-BE49-F238E27FC236}">
                <a16:creationId xmlns:a16="http://schemas.microsoft.com/office/drawing/2014/main" id="{9C616B84-7CA5-4221-83D5-6457EF00B43E}"/>
              </a:ext>
            </a:extLst>
          </p:cNvPr>
          <p:cNvSpPr txBox="1"/>
          <p:nvPr/>
        </p:nvSpPr>
        <p:spPr>
          <a:xfrm>
            <a:off x="240030" y="3857016"/>
            <a:ext cx="8663940" cy="2677656"/>
          </a:xfrm>
          <a:prstGeom prst="rect">
            <a:avLst/>
          </a:prstGeom>
          <a:noFill/>
        </p:spPr>
        <p:txBody>
          <a:bodyPr wrap="square" rtlCol="0">
            <a:spAutoFit/>
          </a:bodyPr>
          <a:lstStyle/>
          <a:p>
            <a:pPr algn="ctr"/>
            <a:r>
              <a:rPr lang="en-US" sz="2100" dirty="0">
                <a:solidFill>
                  <a:srgbClr val="FFFFFF"/>
                </a:solidFill>
                <a:latin typeface="+mn-lt"/>
              </a:rPr>
              <a:t>The </a:t>
            </a:r>
            <a:r>
              <a:rPr lang="en-US" sz="2100" b="1" dirty="0">
                <a:solidFill>
                  <a:srgbClr val="FFFFFF"/>
                </a:solidFill>
                <a:latin typeface="Arial Black" panose="020B0A04020102020204" pitchFamily="34" charset="0"/>
              </a:rPr>
              <a:t>Sprint Round </a:t>
            </a:r>
            <a:r>
              <a:rPr lang="en-US" sz="2100" dirty="0">
                <a:solidFill>
                  <a:srgbClr val="FFFFFF"/>
                </a:solidFill>
                <a:latin typeface="+mn-lt"/>
              </a:rPr>
              <a:t>f</a:t>
            </a:r>
            <a:r>
              <a:rPr lang="en-US" sz="2100" b="0" i="0" dirty="0">
                <a:solidFill>
                  <a:srgbClr val="FFFFFF"/>
                </a:solidFill>
                <a:effectLst/>
                <a:latin typeface="+mn-lt"/>
              </a:rPr>
              <a:t>ocuses on </a:t>
            </a:r>
            <a:r>
              <a:rPr lang="en-US" sz="2100" b="1" i="0" dirty="0">
                <a:solidFill>
                  <a:srgbClr val="FFFFFF"/>
                </a:solidFill>
                <a:effectLst/>
                <a:latin typeface="Arial Black" panose="020B0A04020102020204" pitchFamily="34" charset="0"/>
              </a:rPr>
              <a:t>speed</a:t>
            </a:r>
            <a:r>
              <a:rPr lang="en-US" sz="2100" b="0" i="0" dirty="0">
                <a:solidFill>
                  <a:srgbClr val="FFFFFF"/>
                </a:solidFill>
                <a:effectLst/>
                <a:latin typeface="+mn-lt"/>
              </a:rPr>
              <a:t> and </a:t>
            </a:r>
            <a:r>
              <a:rPr lang="en-US" sz="2100" b="1" i="0" dirty="0">
                <a:solidFill>
                  <a:srgbClr val="FFFFFF"/>
                </a:solidFill>
                <a:effectLst/>
                <a:latin typeface="Arial Black" panose="020B0A04020102020204" pitchFamily="34" charset="0"/>
              </a:rPr>
              <a:t>accuracy</a:t>
            </a:r>
            <a:r>
              <a:rPr lang="en-US" sz="2100" b="0" i="0" dirty="0">
                <a:solidFill>
                  <a:srgbClr val="FFFFFF"/>
                </a:solidFill>
                <a:effectLst/>
                <a:latin typeface="+mn-lt"/>
              </a:rPr>
              <a:t>. Students have 40 minutes to complete 30 math problems without a calculator.</a:t>
            </a:r>
          </a:p>
          <a:p>
            <a:pPr algn="ctr"/>
            <a:endParaRPr lang="en-US" sz="2100" dirty="0">
              <a:solidFill>
                <a:srgbClr val="FFFFFF"/>
              </a:solidFill>
              <a:latin typeface="+mn-lt"/>
            </a:endParaRPr>
          </a:p>
          <a:p>
            <a:pPr algn="ctr"/>
            <a:r>
              <a:rPr lang="en-US" sz="2100" dirty="0">
                <a:solidFill>
                  <a:srgbClr val="FFFFFF"/>
                </a:solidFill>
                <a:latin typeface="+mn-lt"/>
              </a:rPr>
              <a:t>The </a:t>
            </a:r>
            <a:r>
              <a:rPr lang="en-US" sz="2100" b="1" dirty="0">
                <a:solidFill>
                  <a:srgbClr val="FFFFFF"/>
                </a:solidFill>
                <a:latin typeface="Arial Black" panose="020B0A04020102020204" pitchFamily="34" charset="0"/>
              </a:rPr>
              <a:t>Target Round </a:t>
            </a:r>
            <a:r>
              <a:rPr lang="en-US" sz="2100" dirty="0">
                <a:solidFill>
                  <a:srgbClr val="FFFFFF"/>
                </a:solidFill>
                <a:latin typeface="+mn-lt"/>
              </a:rPr>
              <a:t>f</a:t>
            </a:r>
            <a:r>
              <a:rPr lang="en-US" sz="2100" b="0" i="0" dirty="0">
                <a:solidFill>
                  <a:srgbClr val="FFFFFF"/>
                </a:solidFill>
                <a:effectLst/>
                <a:latin typeface="+mn-lt"/>
              </a:rPr>
              <a:t>ocuses on </a:t>
            </a:r>
            <a:r>
              <a:rPr lang="en-US" sz="2100" b="0" i="0" dirty="0">
                <a:solidFill>
                  <a:srgbClr val="FFFFFF"/>
                </a:solidFill>
                <a:effectLst/>
                <a:latin typeface="Arial Black" panose="020B0A04020102020204" pitchFamily="34" charset="0"/>
              </a:rPr>
              <a:t>problem-solving</a:t>
            </a:r>
            <a:r>
              <a:rPr lang="en-US" sz="2100" b="0" i="0" dirty="0">
                <a:solidFill>
                  <a:srgbClr val="FFFFFF"/>
                </a:solidFill>
                <a:effectLst/>
                <a:latin typeface="+mn-lt"/>
              </a:rPr>
              <a:t> and </a:t>
            </a:r>
            <a:r>
              <a:rPr lang="en-US" sz="2100" b="0" i="0" dirty="0">
                <a:solidFill>
                  <a:srgbClr val="FFFFFF"/>
                </a:solidFill>
                <a:effectLst/>
                <a:latin typeface="Arial Black" panose="020B0A04020102020204" pitchFamily="34" charset="0"/>
              </a:rPr>
              <a:t>mathematical reasoning</a:t>
            </a:r>
            <a:r>
              <a:rPr lang="en-US" sz="2100" b="0" i="0" dirty="0">
                <a:solidFill>
                  <a:srgbClr val="FFFFFF"/>
                </a:solidFill>
                <a:effectLst/>
                <a:latin typeface="+mn-lt"/>
              </a:rPr>
              <a:t>. Students receive 4 pairs of problems and have 6 minutes to complete each pair, assuming the use of a calculator.</a:t>
            </a:r>
          </a:p>
          <a:p>
            <a:pPr algn="ctr"/>
            <a:endParaRPr lang="en-US" sz="2100" dirty="0">
              <a:solidFill>
                <a:srgbClr val="FFFFFF"/>
              </a:solidFill>
              <a:latin typeface="+mn-lt"/>
            </a:endParaRPr>
          </a:p>
        </p:txBody>
      </p:sp>
      <p:pic>
        <p:nvPicPr>
          <p:cNvPr id="8" name="Picture 7" descr="A picture containing text, clipart, plate&#10;&#10;Description automatically generated">
            <a:extLst>
              <a:ext uri="{FF2B5EF4-FFF2-40B4-BE49-F238E27FC236}">
                <a16:creationId xmlns:a16="http://schemas.microsoft.com/office/drawing/2014/main" id="{4A653044-6D66-4172-AD77-86A5E66C0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cxnSp>
        <p:nvCxnSpPr>
          <p:cNvPr id="9" name="Straight Connector 8">
            <a:extLst>
              <a:ext uri="{FF2B5EF4-FFF2-40B4-BE49-F238E27FC236}">
                <a16:creationId xmlns:a16="http://schemas.microsoft.com/office/drawing/2014/main" id="{9E414826-F6D1-4498-88D0-9212222BF0B7}"/>
              </a:ext>
            </a:extLst>
          </p:cNvPr>
          <p:cNvCxnSpPr/>
          <p:nvPr/>
        </p:nvCxnSpPr>
        <p:spPr>
          <a:xfrm>
            <a:off x="0" y="1661498"/>
            <a:ext cx="9144000" cy="0"/>
          </a:xfrm>
          <a:prstGeom prst="line">
            <a:avLst/>
          </a:prstGeom>
          <a:ln w="22225">
            <a:solidFill>
              <a:srgbClr val="4F48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18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582E77-D75B-4ED8-97FA-B182FBFBDDD8}"/>
              </a:ext>
            </a:extLst>
          </p:cNvPr>
          <p:cNvSpPr/>
          <p:nvPr/>
        </p:nvSpPr>
        <p:spPr bwMode="auto">
          <a:xfrm>
            <a:off x="0" y="2149032"/>
            <a:ext cx="9144000" cy="13117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ndParaRPr>
          </a:p>
        </p:txBody>
      </p:sp>
      <p:cxnSp>
        <p:nvCxnSpPr>
          <p:cNvPr id="17" name="Straight Connector 16"/>
          <p:cNvCxnSpPr/>
          <p:nvPr/>
        </p:nvCxnSpPr>
        <p:spPr>
          <a:xfrm>
            <a:off x="0" y="1661498"/>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8816" y="2543277"/>
            <a:ext cx="5226368" cy="523220"/>
          </a:xfrm>
          <a:prstGeom prst="rect">
            <a:avLst/>
          </a:prstGeom>
          <a:noFill/>
        </p:spPr>
        <p:txBody>
          <a:bodyPr wrap="square" rtlCol="0">
            <a:spAutoFit/>
          </a:bodyPr>
          <a:lstStyle/>
          <a:p>
            <a:pPr algn="ctr"/>
            <a:r>
              <a:rPr lang="en-US" sz="2800" dirty="0">
                <a:solidFill>
                  <a:srgbClr val="262262"/>
                </a:solidFill>
                <a:latin typeface="Arial Black" panose="020B0A04020102020204" pitchFamily="34" charset="0"/>
              </a:rPr>
              <a:t> Written Team Round</a:t>
            </a:r>
            <a:endParaRPr lang="en-US" sz="1800" dirty="0">
              <a:solidFill>
                <a:srgbClr val="262262"/>
              </a:solidFill>
              <a:latin typeface="Arial Black" panose="020B0A04020102020204" pitchFamily="34" charset="0"/>
            </a:endParaRPr>
          </a:p>
        </p:txBody>
      </p:sp>
      <p:sp>
        <p:nvSpPr>
          <p:cNvPr id="7" name="TextBox 6">
            <a:extLst>
              <a:ext uri="{FF2B5EF4-FFF2-40B4-BE49-F238E27FC236}">
                <a16:creationId xmlns:a16="http://schemas.microsoft.com/office/drawing/2014/main" id="{9C616B84-7CA5-4221-83D5-6457EF00B43E}"/>
              </a:ext>
            </a:extLst>
          </p:cNvPr>
          <p:cNvSpPr txBox="1"/>
          <p:nvPr/>
        </p:nvSpPr>
        <p:spPr>
          <a:xfrm>
            <a:off x="240030" y="3651276"/>
            <a:ext cx="8663940" cy="2031325"/>
          </a:xfrm>
          <a:prstGeom prst="rect">
            <a:avLst/>
          </a:prstGeom>
          <a:noFill/>
        </p:spPr>
        <p:txBody>
          <a:bodyPr wrap="square" rtlCol="0">
            <a:spAutoFit/>
          </a:bodyPr>
          <a:lstStyle/>
          <a:p>
            <a:pPr algn="ctr"/>
            <a:endParaRPr lang="en-US" sz="2100" dirty="0">
              <a:solidFill>
                <a:srgbClr val="FFFFFF"/>
              </a:solidFill>
              <a:latin typeface="+mn-lt"/>
            </a:endParaRPr>
          </a:p>
          <a:p>
            <a:pPr algn="ctr"/>
            <a:r>
              <a:rPr lang="en-US" sz="2100" dirty="0">
                <a:solidFill>
                  <a:srgbClr val="FFFFFF"/>
                </a:solidFill>
                <a:latin typeface="+mn-lt"/>
              </a:rPr>
              <a:t>The </a:t>
            </a:r>
            <a:r>
              <a:rPr lang="en-US" sz="2100" dirty="0">
                <a:solidFill>
                  <a:srgbClr val="FFFFFF"/>
                </a:solidFill>
                <a:latin typeface="Arial Black" panose="020B0A04020102020204" pitchFamily="34" charset="0"/>
              </a:rPr>
              <a:t>Team Round </a:t>
            </a:r>
            <a:r>
              <a:rPr lang="en-US" sz="2100" dirty="0">
                <a:solidFill>
                  <a:srgbClr val="FFFFFF"/>
                </a:solidFill>
                <a:latin typeface="+mn-lt"/>
              </a:rPr>
              <a:t>f</a:t>
            </a:r>
            <a:r>
              <a:rPr lang="en-US" sz="2100" b="0" i="0" dirty="0">
                <a:solidFill>
                  <a:srgbClr val="FFFFFF"/>
                </a:solidFill>
                <a:effectLst/>
                <a:latin typeface="+mn-lt"/>
              </a:rPr>
              <a:t>ocuses on </a:t>
            </a:r>
            <a:r>
              <a:rPr lang="en-US" sz="2100" b="0" i="0" dirty="0">
                <a:solidFill>
                  <a:srgbClr val="FFFFFF"/>
                </a:solidFill>
                <a:effectLst/>
                <a:latin typeface="Arial Black" panose="020B0A04020102020204" pitchFamily="34" charset="0"/>
              </a:rPr>
              <a:t>problem-solving</a:t>
            </a:r>
            <a:r>
              <a:rPr lang="en-US" sz="2100" b="0" i="0" dirty="0">
                <a:solidFill>
                  <a:srgbClr val="FFFFFF"/>
                </a:solidFill>
                <a:effectLst/>
                <a:latin typeface="+mn-lt"/>
              </a:rPr>
              <a:t> and </a:t>
            </a:r>
            <a:r>
              <a:rPr lang="en-US" sz="2100" b="0" i="0" dirty="0">
                <a:solidFill>
                  <a:srgbClr val="FFFFFF"/>
                </a:solidFill>
                <a:effectLst/>
                <a:latin typeface="Arial Black" panose="020B0A04020102020204" pitchFamily="34" charset="0"/>
              </a:rPr>
              <a:t>collaboration</a:t>
            </a:r>
            <a:r>
              <a:rPr lang="en-US" sz="2100" b="0" i="0" dirty="0">
                <a:solidFill>
                  <a:srgbClr val="FFFFFF"/>
                </a:solidFill>
                <a:effectLst/>
                <a:latin typeface="+mn-lt"/>
              </a:rPr>
              <a:t>. Students have 20 minutes to complete 10 math problems, assuming the use of a calculator. </a:t>
            </a:r>
          </a:p>
          <a:p>
            <a:pPr algn="ctr"/>
            <a:endParaRPr lang="en-US" sz="2100" dirty="0">
              <a:solidFill>
                <a:srgbClr val="FFFFFF"/>
              </a:solidFill>
              <a:latin typeface="+mn-lt"/>
            </a:endParaRPr>
          </a:p>
          <a:p>
            <a:pPr algn="ctr"/>
            <a:r>
              <a:rPr lang="en-US" sz="2100" b="0" i="0" dirty="0">
                <a:solidFill>
                  <a:srgbClr val="FFFFFF"/>
                </a:solidFill>
                <a:effectLst/>
                <a:latin typeface="+mn-lt"/>
              </a:rPr>
              <a:t>Only the </a:t>
            </a:r>
            <a:r>
              <a:rPr lang="en-US" sz="2100" b="0" i="0" dirty="0">
                <a:solidFill>
                  <a:srgbClr val="FFFFFF"/>
                </a:solidFill>
                <a:effectLst/>
                <a:latin typeface="Arial Black" panose="020B0A04020102020204" pitchFamily="34" charset="0"/>
              </a:rPr>
              <a:t>4 students </a:t>
            </a:r>
            <a:r>
              <a:rPr lang="en-US" sz="2100" b="0" i="0" dirty="0">
                <a:solidFill>
                  <a:srgbClr val="FFFFFF"/>
                </a:solidFill>
                <a:effectLst/>
                <a:latin typeface="+mn-lt"/>
              </a:rPr>
              <a:t>on a school's team can take this round officially.</a:t>
            </a:r>
            <a:endParaRPr lang="en-US" sz="2100" dirty="0">
              <a:solidFill>
                <a:schemeClr val="bg1"/>
              </a:solidFill>
              <a:latin typeface="+mn-lt"/>
            </a:endParaRPr>
          </a:p>
        </p:txBody>
      </p:sp>
      <p:pic>
        <p:nvPicPr>
          <p:cNvPr id="8" name="Picture 7" descr="A picture containing text, clipart, plate&#10;&#10;Description automatically generated">
            <a:extLst>
              <a:ext uri="{FF2B5EF4-FFF2-40B4-BE49-F238E27FC236}">
                <a16:creationId xmlns:a16="http://schemas.microsoft.com/office/drawing/2014/main" id="{4A653044-6D66-4172-AD77-86A5E66C0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cxnSp>
        <p:nvCxnSpPr>
          <p:cNvPr id="9" name="Straight Connector 8">
            <a:extLst>
              <a:ext uri="{FF2B5EF4-FFF2-40B4-BE49-F238E27FC236}">
                <a16:creationId xmlns:a16="http://schemas.microsoft.com/office/drawing/2014/main" id="{9E414826-F6D1-4498-88D0-9212222BF0B7}"/>
              </a:ext>
            </a:extLst>
          </p:cNvPr>
          <p:cNvCxnSpPr/>
          <p:nvPr/>
        </p:nvCxnSpPr>
        <p:spPr>
          <a:xfrm>
            <a:off x="0" y="1661498"/>
            <a:ext cx="9144000" cy="0"/>
          </a:xfrm>
          <a:prstGeom prst="line">
            <a:avLst/>
          </a:prstGeom>
          <a:ln w="22225">
            <a:solidFill>
              <a:srgbClr val="4F48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01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582E77-D75B-4ED8-97FA-B182FBFBDDD8}"/>
              </a:ext>
            </a:extLst>
          </p:cNvPr>
          <p:cNvSpPr/>
          <p:nvPr/>
        </p:nvSpPr>
        <p:spPr bwMode="auto">
          <a:xfrm>
            <a:off x="0" y="2149032"/>
            <a:ext cx="9144000" cy="13117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ndParaRPr>
          </a:p>
        </p:txBody>
      </p:sp>
      <p:cxnSp>
        <p:nvCxnSpPr>
          <p:cNvPr id="17" name="Straight Connector 16"/>
          <p:cNvCxnSpPr/>
          <p:nvPr/>
        </p:nvCxnSpPr>
        <p:spPr>
          <a:xfrm>
            <a:off x="0" y="1661498"/>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14712" y="2543277"/>
            <a:ext cx="5226368" cy="523220"/>
          </a:xfrm>
          <a:prstGeom prst="rect">
            <a:avLst/>
          </a:prstGeom>
          <a:noFill/>
        </p:spPr>
        <p:txBody>
          <a:bodyPr wrap="square" rtlCol="0">
            <a:spAutoFit/>
          </a:bodyPr>
          <a:lstStyle/>
          <a:p>
            <a:pPr algn="ctr"/>
            <a:r>
              <a:rPr lang="en-US" sz="2800" dirty="0">
                <a:solidFill>
                  <a:srgbClr val="262262"/>
                </a:solidFill>
                <a:latin typeface="Arial Black" panose="020B0A04020102020204" pitchFamily="34" charset="0"/>
              </a:rPr>
              <a:t>The Countdown Round</a:t>
            </a:r>
            <a:endParaRPr lang="en-US" sz="1800" dirty="0">
              <a:solidFill>
                <a:srgbClr val="262262"/>
              </a:solidFill>
              <a:latin typeface="Arial Black" panose="020B0A04020102020204" pitchFamily="34" charset="0"/>
            </a:endParaRPr>
          </a:p>
        </p:txBody>
      </p:sp>
      <p:pic>
        <p:nvPicPr>
          <p:cNvPr id="2" name="Picture 1">
            <a:extLst>
              <a:ext uri="{FF2B5EF4-FFF2-40B4-BE49-F238E27FC236}">
                <a16:creationId xmlns:a16="http://schemas.microsoft.com/office/drawing/2014/main" id="{07FDAAD7-35F4-456B-8449-71EF9BC60DE9}"/>
              </a:ext>
            </a:extLst>
          </p:cNvPr>
          <p:cNvPicPr>
            <a:picLocks noChangeAspect="1"/>
          </p:cNvPicPr>
          <p:nvPr/>
        </p:nvPicPr>
        <p:blipFill>
          <a:blip r:embed="rId3"/>
          <a:stretch>
            <a:fillRect/>
          </a:stretch>
        </p:blipFill>
        <p:spPr>
          <a:xfrm>
            <a:off x="1205735" y="2261886"/>
            <a:ext cx="1857634" cy="1086002"/>
          </a:xfrm>
          <a:prstGeom prst="rect">
            <a:avLst/>
          </a:prstGeom>
        </p:spPr>
      </p:pic>
      <p:sp>
        <p:nvSpPr>
          <p:cNvPr id="7" name="TextBox 6">
            <a:extLst>
              <a:ext uri="{FF2B5EF4-FFF2-40B4-BE49-F238E27FC236}">
                <a16:creationId xmlns:a16="http://schemas.microsoft.com/office/drawing/2014/main" id="{9C616B84-7CA5-4221-83D5-6457EF00B43E}"/>
              </a:ext>
            </a:extLst>
          </p:cNvPr>
          <p:cNvSpPr txBox="1"/>
          <p:nvPr/>
        </p:nvSpPr>
        <p:spPr>
          <a:xfrm>
            <a:off x="651510" y="3822726"/>
            <a:ext cx="7840980" cy="2031325"/>
          </a:xfrm>
          <a:prstGeom prst="rect">
            <a:avLst/>
          </a:prstGeom>
          <a:noFill/>
        </p:spPr>
        <p:txBody>
          <a:bodyPr wrap="square" rtlCol="0">
            <a:spAutoFit/>
          </a:bodyPr>
          <a:lstStyle/>
          <a:p>
            <a:pPr algn="ctr"/>
            <a:r>
              <a:rPr lang="en-US" sz="2100" dirty="0">
                <a:solidFill>
                  <a:schemeClr val="bg1"/>
                </a:solidFill>
              </a:rPr>
              <a:t>In the </a:t>
            </a:r>
            <a:r>
              <a:rPr lang="en-US" sz="2100" dirty="0">
                <a:solidFill>
                  <a:schemeClr val="bg1"/>
                </a:solidFill>
                <a:latin typeface="Arial Black" panose="020B0A04020102020204" pitchFamily="34" charset="0"/>
              </a:rPr>
              <a:t>Countdown Round </a:t>
            </a:r>
            <a:r>
              <a:rPr lang="en-US" sz="2100" dirty="0">
                <a:solidFill>
                  <a:schemeClr val="bg1"/>
                </a:solidFill>
              </a:rPr>
              <a:t>(CDR), the focus is on </a:t>
            </a:r>
            <a:r>
              <a:rPr lang="en-US" sz="2100" b="1" dirty="0">
                <a:solidFill>
                  <a:schemeClr val="bg1"/>
                </a:solidFill>
                <a:latin typeface="Arial Black" panose="020B0A04020102020204" pitchFamily="34" charset="0"/>
              </a:rPr>
              <a:t>speed</a:t>
            </a:r>
            <a:r>
              <a:rPr lang="en-US" sz="2100" dirty="0">
                <a:solidFill>
                  <a:schemeClr val="bg1"/>
                </a:solidFill>
              </a:rPr>
              <a:t> and </a:t>
            </a:r>
            <a:r>
              <a:rPr lang="en-US" sz="2100" b="1" dirty="0">
                <a:solidFill>
                  <a:schemeClr val="bg1"/>
                </a:solidFill>
                <a:latin typeface="Arial Black" panose="020B0A04020102020204" pitchFamily="34" charset="0"/>
              </a:rPr>
              <a:t>accuracy</a:t>
            </a:r>
            <a:r>
              <a:rPr lang="en-US" sz="2100" dirty="0">
                <a:solidFill>
                  <a:schemeClr val="bg1"/>
                </a:solidFill>
              </a:rPr>
              <a:t>. The highest scoring competitors from the individual written rounds compete against each other in </a:t>
            </a:r>
            <a:r>
              <a:rPr lang="en-US" sz="2100" b="1" dirty="0">
                <a:solidFill>
                  <a:schemeClr val="bg1"/>
                </a:solidFill>
                <a:latin typeface="Arial Black" panose="020B0A04020102020204" pitchFamily="34" charset="0"/>
              </a:rPr>
              <a:t>one-on-one</a:t>
            </a:r>
            <a:r>
              <a:rPr lang="en-US" sz="2100" dirty="0">
                <a:solidFill>
                  <a:schemeClr val="bg1"/>
                </a:solidFill>
              </a:rPr>
              <a:t> match-ups to determine the winner. </a:t>
            </a:r>
          </a:p>
          <a:p>
            <a:pPr algn="ctr"/>
            <a:endParaRPr lang="en-US" sz="2100" dirty="0">
              <a:solidFill>
                <a:schemeClr val="bg1"/>
              </a:solidFill>
              <a:latin typeface="+mn-lt"/>
            </a:endParaRPr>
          </a:p>
          <a:p>
            <a:pPr algn="ctr"/>
            <a:r>
              <a:rPr lang="en-US" sz="2100" dirty="0">
                <a:solidFill>
                  <a:schemeClr val="bg1"/>
                </a:solidFill>
                <a:latin typeface="+mn-lt"/>
              </a:rPr>
              <a:t>No calculators </a:t>
            </a:r>
            <a:r>
              <a:rPr lang="en-US" sz="2100" dirty="0">
                <a:solidFill>
                  <a:schemeClr val="bg1"/>
                </a:solidFill>
              </a:rPr>
              <a:t>are allowed in this round.</a:t>
            </a:r>
          </a:p>
        </p:txBody>
      </p:sp>
      <p:pic>
        <p:nvPicPr>
          <p:cNvPr id="8" name="Picture 7" descr="A picture containing text, clipart, plate&#10;&#10;Description automatically generated">
            <a:extLst>
              <a:ext uri="{FF2B5EF4-FFF2-40B4-BE49-F238E27FC236}">
                <a16:creationId xmlns:a16="http://schemas.microsoft.com/office/drawing/2014/main" id="{4A653044-6D66-4172-AD77-86A5E66C0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cxnSp>
        <p:nvCxnSpPr>
          <p:cNvPr id="9" name="Straight Connector 8">
            <a:extLst>
              <a:ext uri="{FF2B5EF4-FFF2-40B4-BE49-F238E27FC236}">
                <a16:creationId xmlns:a16="http://schemas.microsoft.com/office/drawing/2014/main" id="{9E414826-F6D1-4498-88D0-9212222BF0B7}"/>
              </a:ext>
            </a:extLst>
          </p:cNvPr>
          <p:cNvCxnSpPr/>
          <p:nvPr/>
        </p:nvCxnSpPr>
        <p:spPr>
          <a:xfrm>
            <a:off x="0" y="1661498"/>
            <a:ext cx="9144000" cy="0"/>
          </a:xfrm>
          <a:prstGeom prst="line">
            <a:avLst/>
          </a:prstGeom>
          <a:ln w="22225">
            <a:solidFill>
              <a:srgbClr val="4F48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1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0" y="1661498"/>
            <a:ext cx="9144000" cy="0"/>
          </a:xfrm>
          <a:prstGeom prst="line">
            <a:avLst/>
          </a:prstGeom>
          <a:ln w="22225">
            <a:solidFill>
              <a:srgbClr val="262B6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0389" y="1847797"/>
            <a:ext cx="8203223" cy="415498"/>
          </a:xfrm>
          <a:prstGeom prst="rect">
            <a:avLst/>
          </a:prstGeom>
          <a:noFill/>
        </p:spPr>
        <p:txBody>
          <a:bodyPr wrap="square" rtlCol="0">
            <a:spAutoFit/>
          </a:bodyPr>
          <a:lstStyle/>
          <a:p>
            <a:pPr algn="ctr"/>
            <a:r>
              <a:rPr lang="en-US" sz="2100" dirty="0">
                <a:solidFill>
                  <a:schemeClr val="bg1"/>
                </a:solidFill>
              </a:rPr>
              <a:t>If 3</a:t>
            </a:r>
            <a:r>
              <a:rPr lang="en-US" sz="2100" i="1" dirty="0">
                <a:solidFill>
                  <a:schemeClr val="bg1"/>
                </a:solidFill>
              </a:rPr>
              <a:t>x</a:t>
            </a:r>
            <a:r>
              <a:rPr lang="en-US" sz="2100" dirty="0">
                <a:solidFill>
                  <a:schemeClr val="bg1"/>
                </a:solidFill>
              </a:rPr>
              <a:t> + 155 = 272, then what is the value of 3</a:t>
            </a:r>
            <a:r>
              <a:rPr lang="en-US" sz="2100" i="1" dirty="0">
                <a:solidFill>
                  <a:schemeClr val="bg1"/>
                </a:solidFill>
              </a:rPr>
              <a:t>x</a:t>
            </a:r>
            <a:r>
              <a:rPr lang="en-US" sz="2100" dirty="0">
                <a:solidFill>
                  <a:schemeClr val="bg1"/>
                </a:solidFill>
              </a:rPr>
              <a:t> + 160?</a:t>
            </a:r>
          </a:p>
        </p:txBody>
      </p:sp>
      <p:sp>
        <p:nvSpPr>
          <p:cNvPr id="8" name="TextBox 7">
            <a:extLst>
              <a:ext uri="{FF2B5EF4-FFF2-40B4-BE49-F238E27FC236}">
                <a16:creationId xmlns:a16="http://schemas.microsoft.com/office/drawing/2014/main" id="{CC8D4808-EBEA-4E89-8519-D0BA306ED4EB}"/>
              </a:ext>
            </a:extLst>
          </p:cNvPr>
          <p:cNvSpPr txBox="1"/>
          <p:nvPr/>
        </p:nvSpPr>
        <p:spPr>
          <a:xfrm>
            <a:off x="979862" y="2452924"/>
            <a:ext cx="3500872" cy="1384995"/>
          </a:xfrm>
          <a:prstGeom prst="rect">
            <a:avLst/>
          </a:prstGeom>
          <a:noFill/>
        </p:spPr>
        <p:txBody>
          <a:bodyPr wrap="square" rtlCol="0">
            <a:spAutoFit/>
          </a:bodyPr>
          <a:lstStyle/>
          <a:p>
            <a:r>
              <a:rPr lang="en-US" sz="2100" dirty="0">
                <a:solidFill>
                  <a:schemeClr val="bg1"/>
                </a:solidFill>
              </a:rPr>
              <a:t>3</a:t>
            </a:r>
            <a:r>
              <a:rPr lang="en-US" sz="2100" i="1" dirty="0">
                <a:solidFill>
                  <a:schemeClr val="bg1"/>
                </a:solidFill>
              </a:rPr>
              <a:t>x</a:t>
            </a:r>
            <a:r>
              <a:rPr lang="en-US" sz="2100" dirty="0">
                <a:solidFill>
                  <a:schemeClr val="bg1"/>
                </a:solidFill>
              </a:rPr>
              <a:t> + 155 = 272</a:t>
            </a:r>
          </a:p>
          <a:p>
            <a:r>
              <a:rPr lang="en-US" sz="2100" dirty="0">
                <a:solidFill>
                  <a:schemeClr val="bg1"/>
                </a:solidFill>
              </a:rPr>
              <a:t>3</a:t>
            </a:r>
            <a:r>
              <a:rPr lang="en-US" sz="2100" i="1" dirty="0">
                <a:solidFill>
                  <a:schemeClr val="bg1"/>
                </a:solidFill>
              </a:rPr>
              <a:t>x</a:t>
            </a:r>
            <a:r>
              <a:rPr lang="en-US" sz="2100" dirty="0">
                <a:solidFill>
                  <a:schemeClr val="bg1"/>
                </a:solidFill>
              </a:rPr>
              <a:t> + 155 </a:t>
            </a:r>
            <a:r>
              <a:rPr lang="en-US" sz="2100" dirty="0">
                <a:solidFill>
                  <a:schemeClr val="bg1"/>
                </a:solidFill>
                <a:sym typeface="Symbol" panose="05050102010706020507" pitchFamily="18" charset="2"/>
              </a:rPr>
              <a:t> 155 = 272  155</a:t>
            </a:r>
          </a:p>
          <a:p>
            <a:r>
              <a:rPr lang="en-US" sz="2100" dirty="0">
                <a:solidFill>
                  <a:schemeClr val="bg1"/>
                </a:solidFill>
                <a:sym typeface="Symbol" panose="05050102010706020507" pitchFamily="18" charset="2"/>
              </a:rPr>
              <a:t>3</a:t>
            </a:r>
            <a:r>
              <a:rPr lang="en-US" sz="2100" i="1" dirty="0">
                <a:solidFill>
                  <a:schemeClr val="bg1"/>
                </a:solidFill>
                <a:sym typeface="Symbol" panose="05050102010706020507" pitchFamily="18" charset="2"/>
              </a:rPr>
              <a:t>x </a:t>
            </a:r>
            <a:r>
              <a:rPr lang="en-US" sz="2100" i="1" dirty="0">
                <a:solidFill>
                  <a:schemeClr val="bg1"/>
                </a:solidFill>
                <a:latin typeface="Akzidenz Grotesk BE Regular" panose="02000503030000020003" pitchFamily="50" charset="0"/>
                <a:sym typeface="Symbol" panose="05050102010706020507" pitchFamily="18" charset="2"/>
              </a:rPr>
              <a:t>÷</a:t>
            </a:r>
            <a:r>
              <a:rPr lang="en-US" sz="2100" dirty="0">
                <a:solidFill>
                  <a:schemeClr val="bg1"/>
                </a:solidFill>
                <a:sym typeface="Symbol" panose="05050102010706020507" pitchFamily="18" charset="2"/>
              </a:rPr>
              <a:t> 3 = 117 </a:t>
            </a:r>
            <a:r>
              <a:rPr lang="en-US" sz="2100" i="1" dirty="0">
                <a:solidFill>
                  <a:schemeClr val="bg1"/>
                </a:solidFill>
                <a:latin typeface="Akzidenz Grotesk BE Regular" panose="02000503030000020003" pitchFamily="50" charset="0"/>
                <a:sym typeface="Symbol" panose="05050102010706020507" pitchFamily="18" charset="2"/>
              </a:rPr>
              <a:t>÷</a:t>
            </a:r>
            <a:r>
              <a:rPr lang="en-US" sz="2100" dirty="0">
                <a:solidFill>
                  <a:schemeClr val="bg1"/>
                </a:solidFill>
                <a:sym typeface="Symbol" panose="05050102010706020507" pitchFamily="18" charset="2"/>
              </a:rPr>
              <a:t> 3 </a:t>
            </a:r>
          </a:p>
          <a:p>
            <a:r>
              <a:rPr lang="en-US" sz="2100" i="1" dirty="0">
                <a:solidFill>
                  <a:schemeClr val="bg1"/>
                </a:solidFill>
                <a:sym typeface="Symbol" panose="05050102010706020507" pitchFamily="18" charset="2"/>
              </a:rPr>
              <a:t>x</a:t>
            </a:r>
            <a:r>
              <a:rPr lang="en-US" sz="2100" dirty="0">
                <a:solidFill>
                  <a:schemeClr val="bg1"/>
                </a:solidFill>
                <a:sym typeface="Symbol" panose="05050102010706020507" pitchFamily="18" charset="2"/>
              </a:rPr>
              <a:t> = 39</a:t>
            </a:r>
            <a:endParaRPr lang="en-US" sz="2100" dirty="0">
              <a:solidFill>
                <a:schemeClr val="bg1"/>
              </a:solidFill>
            </a:endParaRPr>
          </a:p>
        </p:txBody>
      </p:sp>
      <p:sp>
        <p:nvSpPr>
          <p:cNvPr id="9" name="TextBox 8">
            <a:extLst>
              <a:ext uri="{FF2B5EF4-FFF2-40B4-BE49-F238E27FC236}">
                <a16:creationId xmlns:a16="http://schemas.microsoft.com/office/drawing/2014/main" id="{C2CDD681-103B-4FE0-B0F3-9D09169832F0}"/>
              </a:ext>
            </a:extLst>
          </p:cNvPr>
          <p:cNvSpPr txBox="1"/>
          <p:nvPr/>
        </p:nvSpPr>
        <p:spPr>
          <a:xfrm>
            <a:off x="979861" y="4027545"/>
            <a:ext cx="3916433" cy="415498"/>
          </a:xfrm>
          <a:prstGeom prst="rect">
            <a:avLst/>
          </a:prstGeom>
          <a:noFill/>
        </p:spPr>
        <p:txBody>
          <a:bodyPr wrap="square" rtlCol="0">
            <a:spAutoFit/>
          </a:bodyPr>
          <a:lstStyle/>
          <a:p>
            <a:r>
              <a:rPr lang="en-US" sz="2100" dirty="0">
                <a:solidFill>
                  <a:schemeClr val="bg1"/>
                </a:solidFill>
              </a:rPr>
              <a:t>3(39) + 160 </a:t>
            </a:r>
            <a:r>
              <a:rPr lang="en-US" sz="2100" dirty="0">
                <a:solidFill>
                  <a:schemeClr val="bg1"/>
                </a:solidFill>
                <a:sym typeface="Symbol" panose="05050102010706020507" pitchFamily="18" charset="2"/>
              </a:rPr>
              <a:t>= 117 + 160 = </a:t>
            </a:r>
            <a:r>
              <a:rPr lang="en-US" sz="2100" dirty="0">
                <a:solidFill>
                  <a:srgbClr val="FF0000"/>
                </a:solidFill>
                <a:latin typeface="Arial Black" panose="020B0A04020102020204" pitchFamily="34" charset="0"/>
                <a:sym typeface="Symbol" panose="05050102010706020507" pitchFamily="18" charset="2"/>
              </a:rPr>
              <a:t>277</a:t>
            </a:r>
            <a:endParaRPr lang="en-US" sz="2100" dirty="0">
              <a:solidFill>
                <a:srgbClr val="FF0000"/>
              </a:solidFill>
              <a:latin typeface="Arial Black" panose="020B0A04020102020204" pitchFamily="34" charset="0"/>
            </a:endParaRPr>
          </a:p>
        </p:txBody>
      </p:sp>
      <p:sp>
        <p:nvSpPr>
          <p:cNvPr id="3" name="Oval 2">
            <a:extLst>
              <a:ext uri="{FF2B5EF4-FFF2-40B4-BE49-F238E27FC236}">
                <a16:creationId xmlns:a16="http://schemas.microsoft.com/office/drawing/2014/main" id="{ADD43120-8307-48AE-8F5C-A9EB5B978909}"/>
              </a:ext>
            </a:extLst>
          </p:cNvPr>
          <p:cNvSpPr/>
          <p:nvPr/>
        </p:nvSpPr>
        <p:spPr>
          <a:xfrm>
            <a:off x="1586909" y="1855772"/>
            <a:ext cx="411480" cy="411480"/>
          </a:xfrm>
          <a:prstGeom prst="ellipse">
            <a:avLst/>
          </a:prstGeom>
          <a:noFill/>
          <a:ln w="28575">
            <a:solidFill>
              <a:srgbClr val="14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a:p>
        </p:txBody>
      </p:sp>
      <p:sp>
        <p:nvSpPr>
          <p:cNvPr id="12" name="Oval 11">
            <a:extLst>
              <a:ext uri="{FF2B5EF4-FFF2-40B4-BE49-F238E27FC236}">
                <a16:creationId xmlns:a16="http://schemas.microsoft.com/office/drawing/2014/main" id="{4F418527-7277-4DD8-9BFD-002D13D4B21F}"/>
              </a:ext>
            </a:extLst>
          </p:cNvPr>
          <p:cNvSpPr/>
          <p:nvPr/>
        </p:nvSpPr>
        <p:spPr>
          <a:xfrm>
            <a:off x="6461936" y="1850922"/>
            <a:ext cx="411480" cy="411480"/>
          </a:xfrm>
          <a:prstGeom prst="ellipse">
            <a:avLst/>
          </a:prstGeom>
          <a:noFill/>
          <a:ln w="28575">
            <a:solidFill>
              <a:srgbClr val="14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a:p>
        </p:txBody>
      </p:sp>
      <p:grpSp>
        <p:nvGrpSpPr>
          <p:cNvPr id="6" name="Group 5">
            <a:extLst>
              <a:ext uri="{FF2B5EF4-FFF2-40B4-BE49-F238E27FC236}">
                <a16:creationId xmlns:a16="http://schemas.microsoft.com/office/drawing/2014/main" id="{F0103B03-91D1-4470-BB95-26FB35B8404E}"/>
              </a:ext>
            </a:extLst>
          </p:cNvPr>
          <p:cNvGrpSpPr/>
          <p:nvPr/>
        </p:nvGrpSpPr>
        <p:grpSpPr>
          <a:xfrm>
            <a:off x="2270585" y="1847797"/>
            <a:ext cx="5297189" cy="414605"/>
            <a:chOff x="3027446" y="1320730"/>
            <a:chExt cx="7062919" cy="552806"/>
          </a:xfrm>
        </p:grpSpPr>
        <p:sp>
          <p:nvSpPr>
            <p:cNvPr id="14" name="Oval 13">
              <a:extLst>
                <a:ext uri="{FF2B5EF4-FFF2-40B4-BE49-F238E27FC236}">
                  <a16:creationId xmlns:a16="http://schemas.microsoft.com/office/drawing/2014/main" id="{617F4603-CC3D-4444-A823-CE326B9EBD4E}"/>
                </a:ext>
              </a:extLst>
            </p:cNvPr>
            <p:cNvSpPr/>
            <p:nvPr/>
          </p:nvSpPr>
          <p:spPr>
            <a:xfrm>
              <a:off x="3027446" y="1324896"/>
              <a:ext cx="548640" cy="548640"/>
            </a:xfrm>
            <a:prstGeom prst="ellipse">
              <a:avLst/>
            </a:prstGeom>
            <a:noFill/>
            <a:ln w="28575">
              <a:solidFill>
                <a:srgbClr val="14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a:p>
          </p:txBody>
        </p:sp>
        <p:sp>
          <p:nvSpPr>
            <p:cNvPr id="15" name="Oval 14">
              <a:extLst>
                <a:ext uri="{FF2B5EF4-FFF2-40B4-BE49-F238E27FC236}">
                  <a16:creationId xmlns:a16="http://schemas.microsoft.com/office/drawing/2014/main" id="{D7092134-6B62-436E-BE22-786937666E9E}"/>
                </a:ext>
              </a:extLst>
            </p:cNvPr>
            <p:cNvSpPr/>
            <p:nvPr/>
          </p:nvSpPr>
          <p:spPr>
            <a:xfrm>
              <a:off x="9541725" y="1320730"/>
              <a:ext cx="548640" cy="548640"/>
            </a:xfrm>
            <a:prstGeom prst="ellipse">
              <a:avLst/>
            </a:prstGeom>
            <a:noFill/>
            <a:ln w="28575">
              <a:solidFill>
                <a:srgbClr val="14B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a:p>
          </p:txBody>
        </p:sp>
      </p:grpSp>
      <p:sp>
        <p:nvSpPr>
          <p:cNvPr id="16" name="TextBox 15">
            <a:extLst>
              <a:ext uri="{FF2B5EF4-FFF2-40B4-BE49-F238E27FC236}">
                <a16:creationId xmlns:a16="http://schemas.microsoft.com/office/drawing/2014/main" id="{D94CA457-C49D-4924-A591-AFCCC49C24FC}"/>
              </a:ext>
            </a:extLst>
          </p:cNvPr>
          <p:cNvSpPr txBox="1"/>
          <p:nvPr/>
        </p:nvSpPr>
        <p:spPr>
          <a:xfrm>
            <a:off x="5001627" y="2535325"/>
            <a:ext cx="3500872" cy="738664"/>
          </a:xfrm>
          <a:prstGeom prst="rect">
            <a:avLst/>
          </a:prstGeom>
          <a:noFill/>
        </p:spPr>
        <p:txBody>
          <a:bodyPr wrap="square" rtlCol="0">
            <a:spAutoFit/>
          </a:bodyPr>
          <a:lstStyle/>
          <a:p>
            <a:r>
              <a:rPr lang="en-US" sz="2100" dirty="0">
                <a:solidFill>
                  <a:schemeClr val="bg1"/>
                </a:solidFill>
              </a:rPr>
              <a:t>3</a:t>
            </a:r>
            <a:r>
              <a:rPr lang="en-US" sz="2100" i="1" dirty="0">
                <a:solidFill>
                  <a:schemeClr val="bg1"/>
                </a:solidFill>
              </a:rPr>
              <a:t>x</a:t>
            </a:r>
            <a:r>
              <a:rPr lang="en-US" sz="2100" dirty="0">
                <a:solidFill>
                  <a:schemeClr val="bg1"/>
                </a:solidFill>
              </a:rPr>
              <a:t> + 155 + 5 = 272 + 5</a:t>
            </a:r>
          </a:p>
          <a:p>
            <a:r>
              <a:rPr lang="en-US" sz="2100" dirty="0">
                <a:solidFill>
                  <a:schemeClr val="bg1"/>
                </a:solidFill>
              </a:rPr>
              <a:t>3</a:t>
            </a:r>
            <a:r>
              <a:rPr lang="en-US" sz="2100" i="1" dirty="0">
                <a:solidFill>
                  <a:schemeClr val="bg1"/>
                </a:solidFill>
              </a:rPr>
              <a:t>x</a:t>
            </a:r>
            <a:r>
              <a:rPr lang="en-US" sz="2100" dirty="0">
                <a:solidFill>
                  <a:schemeClr val="bg1"/>
                </a:solidFill>
              </a:rPr>
              <a:t> + 160</a:t>
            </a:r>
            <a:r>
              <a:rPr lang="en-US" sz="2100" dirty="0">
                <a:solidFill>
                  <a:schemeClr val="bg1"/>
                </a:solidFill>
                <a:sym typeface="Symbol" panose="05050102010706020507" pitchFamily="18" charset="2"/>
              </a:rPr>
              <a:t> = </a:t>
            </a:r>
            <a:r>
              <a:rPr lang="en-US" sz="2100" dirty="0">
                <a:solidFill>
                  <a:srgbClr val="FF0000"/>
                </a:solidFill>
                <a:latin typeface="Arial Black" panose="020B0A04020102020204" pitchFamily="34" charset="0"/>
                <a:sym typeface="Symbol" panose="05050102010706020507" pitchFamily="18" charset="2"/>
              </a:rPr>
              <a:t>277</a:t>
            </a:r>
            <a:endParaRPr lang="en-US" sz="2100" dirty="0">
              <a:solidFill>
                <a:srgbClr val="FF0000"/>
              </a:solidFill>
              <a:latin typeface="Arial Black" panose="020B0A04020102020204" pitchFamily="34" charset="0"/>
            </a:endParaRPr>
          </a:p>
        </p:txBody>
      </p:sp>
      <p:pic>
        <p:nvPicPr>
          <p:cNvPr id="18" name="Picture 17" descr="A picture containing text, clipart, plate&#10;&#10;Description automatically generated">
            <a:extLst>
              <a:ext uri="{FF2B5EF4-FFF2-40B4-BE49-F238E27FC236}">
                <a16:creationId xmlns:a16="http://schemas.microsoft.com/office/drawing/2014/main" id="{719324ED-71B7-49C0-B133-969994B57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69508"/>
            <a:ext cx="5029200" cy="751731"/>
          </a:xfrm>
          <a:prstGeom prst="rect">
            <a:avLst/>
          </a:prstGeom>
        </p:spPr>
      </p:pic>
      <p:cxnSp>
        <p:nvCxnSpPr>
          <p:cNvPr id="20" name="Straight Connector 19">
            <a:extLst>
              <a:ext uri="{FF2B5EF4-FFF2-40B4-BE49-F238E27FC236}">
                <a16:creationId xmlns:a16="http://schemas.microsoft.com/office/drawing/2014/main" id="{B638044F-242A-49CC-AC8B-C2EB1F18CA6B}"/>
              </a:ext>
            </a:extLst>
          </p:cNvPr>
          <p:cNvCxnSpPr/>
          <p:nvPr/>
        </p:nvCxnSpPr>
        <p:spPr>
          <a:xfrm>
            <a:off x="0" y="1661498"/>
            <a:ext cx="9144000" cy="0"/>
          </a:xfrm>
          <a:prstGeom prst="line">
            <a:avLst/>
          </a:prstGeom>
          <a:ln w="22225">
            <a:solidFill>
              <a:srgbClr val="4F48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20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13659</TotalTime>
  <Words>663</Words>
  <Application>Microsoft Office PowerPoint</Application>
  <PresentationFormat>On-screen Show (4:3)</PresentationFormat>
  <Paragraphs>99</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Akzidenz Grotesk BE Regular</vt:lpstr>
      <vt:lpstr>Arial</vt:lpstr>
      <vt:lpstr>Arial Black</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www.mathcounts.org/resources</vt:lpstr>
    </vt:vector>
  </TitlesOfParts>
  <Company>MATHCOUNTS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 DiGioia</dc:creator>
  <cp:lastModifiedBy>Michelle Lefrancois</cp:lastModifiedBy>
  <cp:revision>393</cp:revision>
  <cp:lastPrinted>2017-03-28T14:57:09Z</cp:lastPrinted>
  <dcterms:created xsi:type="dcterms:W3CDTF">2007-10-02T19:38:24Z</dcterms:created>
  <dcterms:modified xsi:type="dcterms:W3CDTF">2023-07-25T19:46:58Z</dcterms:modified>
</cp:coreProperties>
</file>