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8B211-D86B-4754-935E-808D1FA80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8B1931-146D-4472-84A6-95D3B48D9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EB5E8-DAB4-4C4D-8EE6-BC49D8E1A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74291-A377-4F8F-99E1-A0CCADF5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37E77-C2E4-4C68-87FF-B62247FE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9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CCC1E-7426-46C4-8EC0-EE89B3942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E27B00-68B4-4977-B473-5C4EC2C76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BEAFB-19FD-4A16-9542-F00CDB6AC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184D3-08E7-40A3-BF9E-EFF9EB03D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C57AB-75E7-48B7-BFA1-49F9E6238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3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06FD1-EC36-4ADD-8BF9-E08ABC882B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6A024-9379-4C27-A5AC-BC01A1B7A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9613B-E1C3-44D6-928B-B522E72F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0A9A2-30C1-44C0-9E21-CC284545D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4B3F5-E57C-44D8-9178-18B96C8FC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7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17CB2-5044-4746-8297-671EEF957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92BEE-4AFF-4078-88FC-AED29D33D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0B1D8-C4F5-4A6E-8FE7-79D633BB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10BD4-6B6C-4B28-9CE4-70235BDE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94A7D-7679-4ED4-8BC0-008B9248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6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EC4AA-2799-4654-92FD-8ED74626C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096C9-8054-43DA-B36F-21387E294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EC8E3-5E1B-48D8-83A6-7D5AE227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71979-0EF8-492E-99D8-172320D35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25A1A-BE65-4492-9D0A-A15F6767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7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9F182-40BB-4C73-8C9C-23A836E3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2D9A5-8122-41F2-9556-C66FB85961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17355-785C-4012-A904-725E336C1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EC6FFB-7727-46D7-B260-97614BB63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AE5F6-5F5A-408C-ACAC-A0C162893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9ED91-C10E-43AB-8F8C-BF38B17AD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3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D35B-53C5-46FE-8E5C-987E797CD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E1807-AB77-4145-9AF3-1B4D27664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F3BE5-B8AE-412F-B16D-92EE8406B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A146B-7495-4550-8BE9-EA401C0AA3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116C5-26E3-43EB-862E-8917FF9A0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EF3D91-BA6B-446D-BB9B-83781174D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F735B9-0E06-49BA-AA0C-370605CF0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CC6F63-F9C5-4F01-876F-9B489391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7B4CF-DAA7-44D1-ADC5-40932CEA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B075C7-6537-43FE-9B56-960F66D8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F4B5F-64D1-409F-9FAE-2F30CF63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F19C5-B129-4670-BC78-633E71C42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1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0F04E7-D6F5-43A6-989D-F5725463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6337D-5374-49B1-84EA-892F727B7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403C-F5D2-4001-9B01-0D0FE4BB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8F48-9F4D-4B4E-BA78-8C0A22A6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2BC89-27DF-4721-905B-D533C7E62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8A8C1C-6E27-41C6-8F10-141D052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78F43-8F19-4B6B-83F5-D6A31EB92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B08B1-FD72-4036-9CBC-451AED6E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6F5A4-0ACA-44F0-81BE-7A1C7AAFB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8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B69D5-8385-4AB4-A02F-75A0B64A6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A05970-141C-49D6-902C-1DD657040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88965-DC59-49C2-90B0-15652EE9D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70D41-6015-4F11-8DDC-7473E5CA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ECD8C-0CB7-4902-85BB-0606D26EE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176B3-ADAB-42D6-896B-09F926B8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7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145BC-A4F5-456B-BCE9-A6C6E7260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08AE6-9B62-42AF-834B-0612FF134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766BD-1FA0-4D7E-A2FF-BCB559ED6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12823-3D1E-47DB-8F6C-CE8C48DE5929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91692-AC4C-46B4-8A5B-3DB4E617E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DA867-921E-4245-8208-9AEF2FA3A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9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10" Type="http://schemas.openxmlformats.org/officeDocument/2006/relationships/image" Target="../media/image20.pn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A0966788-470F-4549-A9C9-9F7F80AAFE3B}"/>
              </a:ext>
            </a:extLst>
          </p:cNvPr>
          <p:cNvGrpSpPr/>
          <p:nvPr/>
        </p:nvGrpSpPr>
        <p:grpSpPr>
          <a:xfrm>
            <a:off x="1524000" y="66677"/>
            <a:ext cx="9144000" cy="1346768"/>
            <a:chOff x="1431635" y="66677"/>
            <a:chExt cx="9144000" cy="1346768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6DEB6D63-B04F-4F3C-9969-60E9470AA620}"/>
                </a:ext>
              </a:extLst>
            </p:cNvPr>
            <p:cNvSpPr txBox="1">
              <a:spLocks/>
            </p:cNvSpPr>
            <p:nvPr/>
          </p:nvSpPr>
          <p:spPr>
            <a:xfrm>
              <a:off x="1431635" y="554318"/>
              <a:ext cx="9144000" cy="859127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4400" dirty="0">
                  <a:latin typeface="Akzidenz Grotesk BE Bold" panose="02000503050000020004" pitchFamily="50" charset="0"/>
                </a:rPr>
                <a:t>Faster Arithmetic Methods</a:t>
              </a:r>
            </a:p>
          </p:txBody>
        </p:sp>
        <p:pic>
          <p:nvPicPr>
            <p:cNvPr id="5" name="Picture 4" descr="A close up of a logo&#10;&#10;Description automatically generated">
              <a:extLst>
                <a:ext uri="{FF2B5EF4-FFF2-40B4-BE49-F238E27FC236}">
                  <a16:creationId xmlns:a16="http://schemas.microsoft.com/office/drawing/2014/main" id="{3C647953-2959-48AF-B706-098154C62E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5400000">
              <a:off x="1808357" y="-232652"/>
              <a:ext cx="1110068" cy="1708725"/>
            </a:xfrm>
            <a:prstGeom prst="rect">
              <a:avLst/>
            </a:prstGeom>
          </p:spPr>
        </p:pic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C1C48772-1588-4F4A-8AC0-2AE2E539A0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16200000" flipH="1">
              <a:off x="9098504" y="-223875"/>
              <a:ext cx="1110068" cy="1708725"/>
            </a:xfrm>
            <a:prstGeom prst="rect">
              <a:avLst/>
            </a:prstGeom>
          </p:spPr>
        </p:pic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59B62082-384C-47D3-9B2A-6E566767F6F7}"/>
              </a:ext>
            </a:extLst>
          </p:cNvPr>
          <p:cNvSpPr txBox="1"/>
          <p:nvPr/>
        </p:nvSpPr>
        <p:spPr>
          <a:xfrm>
            <a:off x="1431637" y="3000032"/>
            <a:ext cx="932872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rgbClr val="00B0F0"/>
                </a:solidFill>
                <a:latin typeface="Akzidenz Grotesk BE Regular" panose="02000503030000020003" pitchFamily="50" charset="0"/>
              </a:rPr>
              <a:t>Properties of addition and multiplication: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05FB2C-38D4-458F-8D53-A9ED6501648A}"/>
              </a:ext>
            </a:extLst>
          </p:cNvPr>
          <p:cNvSpPr txBox="1"/>
          <p:nvPr/>
        </p:nvSpPr>
        <p:spPr>
          <a:xfrm>
            <a:off x="1125157" y="3583780"/>
            <a:ext cx="4572000" cy="12801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Commutative Property: </a:t>
            </a:r>
          </a:p>
          <a:p>
            <a:pPr algn="ctr"/>
            <a:r>
              <a:rPr lang="en-US" sz="2400" i="1" dirty="0">
                <a:latin typeface="Akzidenz Grotesk BE Regular" panose="02000503030000020003" pitchFamily="50" charset="0"/>
              </a:rPr>
              <a:t>a</a:t>
            </a:r>
            <a:r>
              <a:rPr lang="en-US" sz="2400" dirty="0">
                <a:latin typeface="Akzidenz Grotesk BE Regular" panose="02000503030000020003" pitchFamily="50" charset="0"/>
              </a:rPr>
              <a:t> + </a:t>
            </a:r>
            <a:r>
              <a:rPr lang="en-US" sz="2400" i="1" dirty="0">
                <a:latin typeface="Akzidenz Grotesk BE Regular" panose="02000503030000020003" pitchFamily="50" charset="0"/>
              </a:rPr>
              <a:t>b</a:t>
            </a:r>
            <a:r>
              <a:rPr lang="en-US" sz="2400" dirty="0">
                <a:latin typeface="Akzidenz Grotesk BE Regular" panose="02000503030000020003" pitchFamily="50" charset="0"/>
              </a:rPr>
              <a:t> = </a:t>
            </a:r>
            <a:r>
              <a:rPr lang="en-US" sz="2400" i="1" dirty="0">
                <a:latin typeface="Akzidenz Grotesk BE Regular" panose="02000503030000020003" pitchFamily="50" charset="0"/>
              </a:rPr>
              <a:t>b</a:t>
            </a:r>
            <a:r>
              <a:rPr lang="en-US" sz="2400" dirty="0">
                <a:latin typeface="Akzidenz Grotesk BE Regular" panose="02000503030000020003" pitchFamily="50" charset="0"/>
              </a:rPr>
              <a:t> + </a:t>
            </a:r>
            <a:r>
              <a:rPr lang="en-US" sz="2400" i="1" dirty="0">
                <a:latin typeface="Akzidenz Grotesk BE Regular" panose="02000503030000020003" pitchFamily="50" charset="0"/>
              </a:rPr>
              <a:t>a</a:t>
            </a:r>
          </a:p>
          <a:p>
            <a:pPr algn="ctr"/>
            <a:r>
              <a:rPr lang="en-US" sz="2400" i="1" dirty="0">
                <a:latin typeface="Akzidenz Grotesk BE Regular" panose="02000503030000020003" pitchFamily="50" charset="0"/>
              </a:rPr>
              <a:t>a</a:t>
            </a:r>
            <a:r>
              <a:rPr lang="en-US" sz="2400" dirty="0">
                <a:latin typeface="Akzidenz Grotesk BE Regular" panose="02000503030000020003" pitchFamily="50" charset="0"/>
              </a:rPr>
              <a:t> 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b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 =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b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 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a</a:t>
            </a:r>
            <a:endParaRPr lang="en-US" sz="2400" i="1" dirty="0">
              <a:latin typeface="Akzidenz Grotesk BE Regular" panose="02000503030000020003" pitchFamily="50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06D4ED-44B1-492D-8962-6968D4D7390F}"/>
              </a:ext>
            </a:extLst>
          </p:cNvPr>
          <p:cNvSpPr txBox="1"/>
          <p:nvPr/>
        </p:nvSpPr>
        <p:spPr>
          <a:xfrm>
            <a:off x="6494844" y="3583780"/>
            <a:ext cx="4572000" cy="12801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Associative Property: </a:t>
            </a:r>
          </a:p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(</a:t>
            </a:r>
            <a:r>
              <a:rPr lang="en-US" sz="2400" i="1" dirty="0">
                <a:latin typeface="Akzidenz Grotesk BE Regular" panose="02000503030000020003" pitchFamily="50" charset="0"/>
              </a:rPr>
              <a:t>a</a:t>
            </a:r>
            <a:r>
              <a:rPr lang="en-US" sz="2400" dirty="0">
                <a:latin typeface="Akzidenz Grotesk BE Regular" panose="02000503030000020003" pitchFamily="50" charset="0"/>
              </a:rPr>
              <a:t> + </a:t>
            </a:r>
            <a:r>
              <a:rPr lang="en-US" sz="2400" i="1" dirty="0">
                <a:latin typeface="Akzidenz Grotesk BE Regular" panose="02000503030000020003" pitchFamily="50" charset="0"/>
              </a:rPr>
              <a:t>b</a:t>
            </a:r>
            <a:r>
              <a:rPr lang="en-US" sz="2400" dirty="0">
                <a:latin typeface="Akzidenz Grotesk BE Regular" panose="02000503030000020003" pitchFamily="50" charset="0"/>
              </a:rPr>
              <a:t>) + </a:t>
            </a:r>
            <a:r>
              <a:rPr lang="en-US" sz="2400" i="1" dirty="0">
                <a:latin typeface="Akzidenz Grotesk BE Regular" panose="02000503030000020003" pitchFamily="50" charset="0"/>
              </a:rPr>
              <a:t>c</a:t>
            </a:r>
            <a:r>
              <a:rPr lang="en-US" sz="2400" dirty="0">
                <a:latin typeface="Akzidenz Grotesk BE Regular" panose="02000503030000020003" pitchFamily="50" charset="0"/>
              </a:rPr>
              <a:t> = </a:t>
            </a:r>
            <a:r>
              <a:rPr lang="en-US" sz="2400" i="1" dirty="0">
                <a:latin typeface="Akzidenz Grotesk BE Regular" panose="02000503030000020003" pitchFamily="50" charset="0"/>
              </a:rPr>
              <a:t>a</a:t>
            </a:r>
            <a:r>
              <a:rPr lang="en-US" sz="2400" dirty="0">
                <a:latin typeface="Akzidenz Grotesk BE Regular" panose="02000503030000020003" pitchFamily="50" charset="0"/>
              </a:rPr>
              <a:t> + (</a:t>
            </a:r>
            <a:r>
              <a:rPr lang="en-US" sz="2400" i="1" dirty="0">
                <a:latin typeface="Akzidenz Grotesk BE Regular" panose="02000503030000020003" pitchFamily="50" charset="0"/>
              </a:rPr>
              <a:t>b</a:t>
            </a:r>
            <a:r>
              <a:rPr lang="en-US" sz="2400" dirty="0">
                <a:latin typeface="Akzidenz Grotesk BE Regular" panose="02000503030000020003" pitchFamily="50" charset="0"/>
              </a:rPr>
              <a:t> + </a:t>
            </a:r>
            <a:r>
              <a:rPr lang="en-US" sz="2400" i="1" dirty="0">
                <a:latin typeface="Akzidenz Grotesk BE Regular" panose="02000503030000020003" pitchFamily="50" charset="0"/>
              </a:rPr>
              <a:t>c</a:t>
            </a:r>
            <a:r>
              <a:rPr lang="en-US" sz="2400" dirty="0">
                <a:latin typeface="Akzidenz Grotesk BE Regular" panose="02000503030000020003" pitchFamily="50" charset="0"/>
              </a:rPr>
              <a:t>)</a:t>
            </a:r>
          </a:p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(</a:t>
            </a:r>
            <a:r>
              <a:rPr lang="en-US" sz="2400" i="1" dirty="0">
                <a:latin typeface="Akzidenz Grotesk BE Regular" panose="02000503030000020003" pitchFamily="50" charset="0"/>
              </a:rPr>
              <a:t>a</a:t>
            </a:r>
            <a:r>
              <a:rPr lang="en-US" sz="2400" dirty="0">
                <a:latin typeface="Akzidenz Grotesk BE Regular" panose="02000503030000020003" pitchFamily="50" charset="0"/>
              </a:rPr>
              <a:t> 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b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) 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c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 =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a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  (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b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 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c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)</a:t>
            </a:r>
            <a:endParaRPr lang="en-US" sz="2400" dirty="0">
              <a:latin typeface="Akzidenz Grotesk BE Regular" panose="02000503030000020003" pitchFamily="50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56E02C-2A98-454D-B9F1-D8ABDCE27DCF}"/>
              </a:ext>
            </a:extLst>
          </p:cNvPr>
          <p:cNvSpPr txBox="1"/>
          <p:nvPr/>
        </p:nvSpPr>
        <p:spPr>
          <a:xfrm>
            <a:off x="1349433" y="5079410"/>
            <a:ext cx="932872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Distributive Property: </a:t>
            </a:r>
          </a:p>
          <a:p>
            <a:pPr algn="ctr"/>
            <a:r>
              <a:rPr lang="en-US" sz="2400" i="1" dirty="0">
                <a:latin typeface="Akzidenz Grotesk BE Regular" panose="02000503030000020003" pitchFamily="50" charset="0"/>
              </a:rPr>
              <a:t>a</a:t>
            </a:r>
            <a:r>
              <a:rPr lang="en-US" sz="2400" dirty="0">
                <a:latin typeface="Akzidenz Grotesk BE Regular" panose="02000503030000020003" pitchFamily="50" charset="0"/>
              </a:rPr>
              <a:t> 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(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b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 +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c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) =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a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 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b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 +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a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  </a:t>
            </a:r>
            <a:r>
              <a:rPr lang="en-US" sz="2400" i="1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c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 </a:t>
            </a:r>
            <a:endParaRPr lang="en-US" sz="2400" dirty="0">
              <a:latin typeface="Akzidenz Grotesk BE Regular" panose="02000503030000020003" pitchFamily="50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792B891-6B88-4F76-B652-46620FE30CE2}"/>
              </a:ext>
            </a:extLst>
          </p:cNvPr>
          <p:cNvGrpSpPr/>
          <p:nvPr/>
        </p:nvGrpSpPr>
        <p:grpSpPr>
          <a:xfrm>
            <a:off x="5017438" y="5910407"/>
            <a:ext cx="1992717" cy="463085"/>
            <a:chOff x="4960883" y="5683002"/>
            <a:chExt cx="1992717" cy="463085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08E8E76-8203-4B5E-A3B1-BA9FA4BE1AC2}"/>
                </a:ext>
              </a:extLst>
            </p:cNvPr>
            <p:cNvGrpSpPr/>
            <p:nvPr/>
          </p:nvGrpSpPr>
          <p:grpSpPr>
            <a:xfrm>
              <a:off x="4960883" y="5683002"/>
              <a:ext cx="1992717" cy="457200"/>
              <a:chOff x="4960883" y="5683002"/>
              <a:chExt cx="1992717" cy="457200"/>
            </a:xfrm>
          </p:grpSpPr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B3ACA153-F4D9-4B02-AB19-713D6614298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60883" y="5683002"/>
                <a:ext cx="0" cy="45720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70A970F-A4B1-47CA-9FAC-9F1DEF2D8D00}"/>
                  </a:ext>
                </a:extLst>
              </p:cNvPr>
              <p:cNvCxnSpPr/>
              <p:nvPr/>
            </p:nvCxnSpPr>
            <p:spPr>
              <a:xfrm>
                <a:off x="4960883" y="6140202"/>
                <a:ext cx="1992717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5C35B28-9B2C-4C7D-B07E-F97555AB5BB1}"/>
                  </a:ext>
                </a:extLst>
              </p:cNvPr>
              <p:cNvCxnSpPr/>
              <p:nvPr/>
            </p:nvCxnSpPr>
            <p:spPr>
              <a:xfrm flipV="1">
                <a:off x="6953600" y="5683002"/>
                <a:ext cx="0" cy="4572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D6515AE-B99C-4964-99EB-A8A73C523D01}"/>
                </a:ext>
              </a:extLst>
            </p:cNvPr>
            <p:cNvSpPr txBox="1"/>
            <p:nvPr/>
          </p:nvSpPr>
          <p:spPr>
            <a:xfrm>
              <a:off x="5137435" y="5776755"/>
              <a:ext cx="1639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solidFill>
                    <a:srgbClr val="FF0000"/>
                  </a:solidFill>
                  <a:latin typeface="Akzidenz Grotesk BE Regular" panose="02000503030000020003" pitchFamily="50" charset="0"/>
                </a:rPr>
                <a:t>Factoring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7F2CFC87-7184-4234-9B52-CEB1BCE66BC2}"/>
              </a:ext>
            </a:extLst>
          </p:cNvPr>
          <p:cNvSpPr txBox="1"/>
          <p:nvPr/>
        </p:nvSpPr>
        <p:spPr>
          <a:xfrm>
            <a:off x="2919424" y="1692495"/>
            <a:ext cx="6353153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7030A0"/>
                </a:solidFill>
                <a:latin typeface="Akzidenz Grotesk BE Regular" panose="02000503030000020003" pitchFamily="50" charset="0"/>
              </a:rPr>
              <a:t>Arranging arithmetic problems in a different order can allow them to be solved more readily.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60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483"/>
    </mc:Choice>
    <mc:Fallback xmlns="">
      <p:transition spd="slow" advTm="1274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9" grpId="0" animBg="1"/>
      <p:bldP spid="10" grpId="0" animBg="1"/>
      <p:bldP spid="11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EB6D63-B04F-4F3C-9969-60E9470AA620}"/>
              </a:ext>
            </a:extLst>
          </p:cNvPr>
          <p:cNvSpPr txBox="1">
            <a:spLocks/>
          </p:cNvSpPr>
          <p:nvPr/>
        </p:nvSpPr>
        <p:spPr>
          <a:xfrm>
            <a:off x="1431635" y="554318"/>
            <a:ext cx="9144000" cy="8591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kzidenz Grotesk BE Bold" panose="02000503050000020004" pitchFamily="50" charset="0"/>
              </a:rPr>
              <a:t>Faster Arithmetic Methods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C647953-2959-48AF-B706-098154C62E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5400000">
            <a:off x="1808357" y="-232652"/>
            <a:ext cx="1110068" cy="17087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C1C48772-1588-4F4A-8AC0-2AE2E539A0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16200000" flipH="1">
            <a:off x="9098504" y="-223875"/>
            <a:ext cx="1110068" cy="17087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4BD893B-57F4-42D0-BE9D-DB924413DA42}"/>
                  </a:ext>
                </a:extLst>
              </p:cNvPr>
              <p:cNvSpPr txBox="1"/>
              <p:nvPr/>
            </p:nvSpPr>
            <p:spPr>
              <a:xfrm>
                <a:off x="1431636" y="1501480"/>
                <a:ext cx="9328727" cy="6224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latin typeface="Akzidenz Grotesk BE Regular" panose="02000503030000020003" pitchFamily="50" charset="0"/>
                  </a:rPr>
                  <a:t>What is the value of the sum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87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87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87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87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87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87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86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87</m:t>
                        </m:r>
                      </m:den>
                    </m:f>
                  </m:oMath>
                </a14:m>
                <a:r>
                  <a:rPr lang="en-US" sz="2400" dirty="0">
                    <a:latin typeface="Akzidenz Grotesk BE Regular" panose="02000503030000020003" pitchFamily="50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4BD893B-57F4-42D0-BE9D-DB924413DA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636" y="1501480"/>
                <a:ext cx="9328727" cy="622414"/>
              </a:xfrm>
              <a:prstGeom prst="rect">
                <a:avLst/>
              </a:prstGeom>
              <a:blipFill>
                <a:blip r:embed="rId6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E5FBBB5F-093A-4C2C-BD14-951796CA093F}"/>
                  </a:ext>
                </a:extLst>
              </p:cNvPr>
              <p:cNvSpPr txBox="1"/>
              <p:nvPr/>
            </p:nvSpPr>
            <p:spPr>
              <a:xfrm>
                <a:off x="1431635" y="2268491"/>
                <a:ext cx="9328727" cy="793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Akzidenz Grotesk BE Regular" panose="02000503030000020003" pitchFamily="50" charset="0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E5FBBB5F-093A-4C2C-BD14-951796CA0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635" y="2268491"/>
                <a:ext cx="9328727" cy="79367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464FF26B-5F33-4412-89BC-01D9502C64A0}"/>
              </a:ext>
            </a:extLst>
          </p:cNvPr>
          <p:cNvGrpSpPr/>
          <p:nvPr/>
        </p:nvGrpSpPr>
        <p:grpSpPr>
          <a:xfrm>
            <a:off x="3648364" y="3129211"/>
            <a:ext cx="4775200" cy="731520"/>
            <a:chOff x="3556000" y="3429000"/>
            <a:chExt cx="4775200" cy="731520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35F83BA6-7AE4-4B90-B260-D4F8AE8F66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56000" y="3429000"/>
              <a:ext cx="0" cy="73152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5F2F565C-208B-4802-806E-E2CC40BE5C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31200" y="3429000"/>
              <a:ext cx="0" cy="73152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89C8B3F-E709-4533-90BD-EC9C9985F401}"/>
                </a:ext>
              </a:extLst>
            </p:cNvPr>
            <p:cNvCxnSpPr/>
            <p:nvPr/>
          </p:nvCxnSpPr>
          <p:spPr>
            <a:xfrm>
              <a:off x="3556000" y="4160520"/>
              <a:ext cx="4765040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6B9DB575-FCF3-412E-BAB6-1E1A52D27476}"/>
              </a:ext>
            </a:extLst>
          </p:cNvPr>
          <p:cNvGrpSpPr/>
          <p:nvPr/>
        </p:nvGrpSpPr>
        <p:grpSpPr>
          <a:xfrm>
            <a:off x="4404358" y="3129211"/>
            <a:ext cx="3383280" cy="457200"/>
            <a:chOff x="3556000" y="3429000"/>
            <a:chExt cx="4775200" cy="731520"/>
          </a:xfrm>
        </p:grpSpPr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A2CB38AF-C3FA-440E-AF1E-4EF14D8466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56000" y="3429000"/>
              <a:ext cx="0" cy="73152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F53C1A9A-2510-4026-8A92-0509AE176F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31200" y="3429000"/>
              <a:ext cx="0" cy="73152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8C3F9E9-303A-46BC-BA20-35D7FF4AA6E8}"/>
                </a:ext>
              </a:extLst>
            </p:cNvPr>
            <p:cNvCxnSpPr/>
            <p:nvPr/>
          </p:nvCxnSpPr>
          <p:spPr>
            <a:xfrm>
              <a:off x="3556000" y="4160520"/>
              <a:ext cx="4765040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2EC40ADD-18E5-433A-8672-55BAFBF189CF}"/>
              </a:ext>
            </a:extLst>
          </p:cNvPr>
          <p:cNvGrpSpPr/>
          <p:nvPr/>
        </p:nvGrpSpPr>
        <p:grpSpPr>
          <a:xfrm>
            <a:off x="5040284" y="3153609"/>
            <a:ext cx="2011680" cy="182880"/>
            <a:chOff x="3556000" y="3429000"/>
            <a:chExt cx="4775200" cy="731520"/>
          </a:xfrm>
        </p:grpSpPr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344E9175-E254-424B-A58D-86E86D37BD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56000" y="3429000"/>
              <a:ext cx="0" cy="731520"/>
            </a:xfrm>
            <a:prstGeom prst="straightConnector1">
              <a:avLst/>
            </a:prstGeom>
            <a:ln w="28575">
              <a:solidFill>
                <a:srgbClr val="F3702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394C2391-B576-49CF-A199-6A32083896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31200" y="3429000"/>
              <a:ext cx="0" cy="731520"/>
            </a:xfrm>
            <a:prstGeom prst="straightConnector1">
              <a:avLst/>
            </a:prstGeom>
            <a:ln w="28575">
              <a:solidFill>
                <a:srgbClr val="F3702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60802A2-91C1-455F-A48C-C9A80C877667}"/>
                </a:ext>
              </a:extLst>
            </p:cNvPr>
            <p:cNvCxnSpPr/>
            <p:nvPr/>
          </p:nvCxnSpPr>
          <p:spPr>
            <a:xfrm>
              <a:off x="3556000" y="4160520"/>
              <a:ext cx="4765040" cy="0"/>
            </a:xfrm>
            <a:prstGeom prst="line">
              <a:avLst/>
            </a:prstGeom>
            <a:ln w="28575">
              <a:solidFill>
                <a:srgbClr val="F370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1809C77E-4AD3-43ED-B409-5CA2D8D946AC}"/>
                  </a:ext>
                </a:extLst>
              </p:cNvPr>
              <p:cNvSpPr txBox="1"/>
              <p:nvPr/>
            </p:nvSpPr>
            <p:spPr>
              <a:xfrm>
                <a:off x="1428035" y="4734107"/>
                <a:ext cx="9328727" cy="818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+⋯+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87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Akzidenz Grotesk BE Regular" panose="02000503030000020003" pitchFamily="50" charset="0"/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1809C77E-4AD3-43ED-B409-5CA2D8D946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035" y="4734107"/>
                <a:ext cx="9328727" cy="8180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CF3B5DBD-BEB8-4BB5-9924-91F7CABFB877}"/>
              </a:ext>
            </a:extLst>
          </p:cNvPr>
          <p:cNvGrpSpPr/>
          <p:nvPr/>
        </p:nvGrpSpPr>
        <p:grpSpPr>
          <a:xfrm>
            <a:off x="3058160" y="4734107"/>
            <a:ext cx="1198876" cy="1556708"/>
            <a:chOff x="3058160" y="4734107"/>
            <a:chExt cx="1198876" cy="155670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8E18156-05C3-4889-9B5B-F5EA3072F25E}"/>
                </a:ext>
              </a:extLst>
            </p:cNvPr>
            <p:cNvSpPr/>
            <p:nvPr/>
          </p:nvSpPr>
          <p:spPr>
            <a:xfrm>
              <a:off x="3058160" y="4734107"/>
              <a:ext cx="1198876" cy="793636"/>
            </a:xfrm>
            <a:prstGeom prst="rect">
              <a:avLst/>
            </a:pr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A7F046E-F848-44E0-B2CE-D75708D29711}"/>
                </a:ext>
              </a:extLst>
            </p:cNvPr>
            <p:cNvSpPr txBox="1"/>
            <p:nvPr/>
          </p:nvSpPr>
          <p:spPr>
            <a:xfrm>
              <a:off x="3297844" y="5552151"/>
              <a:ext cx="7010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</a:rPr>
                <a:t>||</a:t>
              </a:r>
            </a:p>
            <a:p>
              <a:pPr algn="ctr"/>
              <a:r>
                <a:rPr lang="en-US" sz="2400" dirty="0"/>
                <a:t>1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B28EACC-01C5-4264-9462-32A0E4777E91}"/>
              </a:ext>
            </a:extLst>
          </p:cNvPr>
          <p:cNvGrpSpPr/>
          <p:nvPr/>
        </p:nvGrpSpPr>
        <p:grpSpPr>
          <a:xfrm>
            <a:off x="4470400" y="4734107"/>
            <a:ext cx="1198876" cy="1532300"/>
            <a:chOff x="4470400" y="4734107"/>
            <a:chExt cx="1198876" cy="15323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558DE52-827C-4A06-8B6D-1342C316395D}"/>
                </a:ext>
              </a:extLst>
            </p:cNvPr>
            <p:cNvSpPr/>
            <p:nvPr/>
          </p:nvSpPr>
          <p:spPr>
            <a:xfrm>
              <a:off x="4470400" y="4734107"/>
              <a:ext cx="1198876" cy="793636"/>
            </a:xfrm>
            <a:prstGeom prst="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6713A06F-28B7-459E-8738-012D9D745838}"/>
                </a:ext>
              </a:extLst>
            </p:cNvPr>
            <p:cNvSpPr txBox="1"/>
            <p:nvPr/>
          </p:nvSpPr>
          <p:spPr>
            <a:xfrm>
              <a:off x="4689764" y="5527743"/>
              <a:ext cx="7010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B0F0"/>
                  </a:solidFill>
                </a:rPr>
                <a:t>||</a:t>
              </a:r>
            </a:p>
            <a:p>
              <a:pPr algn="ctr"/>
              <a:r>
                <a:rPr lang="en-US" sz="2400" dirty="0"/>
                <a:t>1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E95EF41-146B-48D6-8D24-02AA7416BEBB}"/>
              </a:ext>
            </a:extLst>
          </p:cNvPr>
          <p:cNvGrpSpPr/>
          <p:nvPr/>
        </p:nvGrpSpPr>
        <p:grpSpPr>
          <a:xfrm>
            <a:off x="5848808" y="4744652"/>
            <a:ext cx="1198876" cy="1521755"/>
            <a:chOff x="5848808" y="4744652"/>
            <a:chExt cx="1198876" cy="1521755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143DB7BF-4225-46A7-B471-6D2F6AEC65FA}"/>
                </a:ext>
              </a:extLst>
            </p:cNvPr>
            <p:cNvSpPr/>
            <p:nvPr/>
          </p:nvSpPr>
          <p:spPr>
            <a:xfrm>
              <a:off x="5848808" y="4744652"/>
              <a:ext cx="1198876" cy="793636"/>
            </a:xfrm>
            <a:prstGeom prst="rect">
              <a:avLst/>
            </a:prstGeom>
            <a:noFill/>
            <a:ln w="28575">
              <a:solidFill>
                <a:srgbClr val="F3702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BD7867EC-34B5-4167-8843-02892A04DAD6}"/>
                </a:ext>
              </a:extLst>
            </p:cNvPr>
            <p:cNvSpPr txBox="1"/>
            <p:nvPr/>
          </p:nvSpPr>
          <p:spPr>
            <a:xfrm>
              <a:off x="6102004" y="5527743"/>
              <a:ext cx="7010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37021"/>
                  </a:solidFill>
                </a:rPr>
                <a:t>||</a:t>
              </a:r>
            </a:p>
            <a:p>
              <a:pPr algn="ctr"/>
              <a:r>
                <a:rPr lang="en-US" sz="2400" dirty="0"/>
                <a:t>1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1E190B5B-48B9-4426-8043-721B35BE8440}"/>
              </a:ext>
            </a:extLst>
          </p:cNvPr>
          <p:cNvGrpSpPr/>
          <p:nvPr/>
        </p:nvGrpSpPr>
        <p:grpSpPr>
          <a:xfrm>
            <a:off x="7834286" y="4734107"/>
            <a:ext cx="1198876" cy="1521755"/>
            <a:chOff x="5848808" y="4744652"/>
            <a:chExt cx="1198876" cy="1521755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7DD3CEE-E499-4F8D-87DD-275243B889BF}"/>
                </a:ext>
              </a:extLst>
            </p:cNvPr>
            <p:cNvSpPr/>
            <p:nvPr/>
          </p:nvSpPr>
          <p:spPr>
            <a:xfrm>
              <a:off x="5848808" y="4744652"/>
              <a:ext cx="1198876" cy="79363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5134130-A7CA-4A6F-9ED5-D1031A9CE553}"/>
                </a:ext>
              </a:extLst>
            </p:cNvPr>
            <p:cNvSpPr txBox="1"/>
            <p:nvPr/>
          </p:nvSpPr>
          <p:spPr>
            <a:xfrm>
              <a:off x="6102004" y="5527743"/>
              <a:ext cx="70104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||</a:t>
              </a:r>
            </a:p>
            <a:p>
              <a:pPr algn="ctr"/>
              <a:r>
                <a:rPr lang="en-US" sz="2400" dirty="0"/>
                <a:t>1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189B42-4DCB-4A72-9D83-BB22A9316538}"/>
              </a:ext>
            </a:extLst>
          </p:cNvPr>
          <p:cNvGrpSpPr/>
          <p:nvPr/>
        </p:nvGrpSpPr>
        <p:grpSpPr>
          <a:xfrm>
            <a:off x="5282197" y="3983422"/>
            <a:ext cx="1639613" cy="628870"/>
            <a:chOff x="5282197" y="3983422"/>
            <a:chExt cx="1639613" cy="628870"/>
          </a:xfrm>
        </p:grpSpPr>
        <p:sp>
          <p:nvSpPr>
            <p:cNvPr id="2" name="Arrow: Down 1">
              <a:extLst>
                <a:ext uri="{FF2B5EF4-FFF2-40B4-BE49-F238E27FC236}">
                  <a16:creationId xmlns:a16="http://schemas.microsoft.com/office/drawing/2014/main" id="{901C2A61-4995-41A8-B081-B7959707CBBA}"/>
                </a:ext>
              </a:extLst>
            </p:cNvPr>
            <p:cNvSpPr/>
            <p:nvPr/>
          </p:nvSpPr>
          <p:spPr>
            <a:xfrm>
              <a:off x="5919853" y="3983422"/>
              <a:ext cx="352295" cy="628870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B54E93F-4565-449A-91C5-916594346366}"/>
                </a:ext>
              </a:extLst>
            </p:cNvPr>
            <p:cNvSpPr txBox="1"/>
            <p:nvPr/>
          </p:nvSpPr>
          <p:spPr>
            <a:xfrm>
              <a:off x="5282197" y="4043612"/>
              <a:ext cx="1639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kzidenz Grotesk BE Regular" panose="02000503030000020003" pitchFamily="50" charset="0"/>
                </a:rPr>
                <a:t>Rearrange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AE9B9E-2687-4689-96C7-28B6A2136627}"/>
                  </a:ext>
                </a:extLst>
              </p:cNvPr>
              <p:cNvSpPr txBox="1"/>
              <p:nvPr/>
            </p:nvSpPr>
            <p:spPr>
              <a:xfrm>
                <a:off x="9256004" y="4956804"/>
                <a:ext cx="7523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AE9B9E-2687-4689-96C7-28B6A2136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6004" y="4956804"/>
                <a:ext cx="752322" cy="369332"/>
              </a:xfrm>
              <a:prstGeom prst="rect">
                <a:avLst/>
              </a:prstGeom>
              <a:blipFill>
                <a:blip r:embed="rId10"/>
                <a:stretch>
                  <a:fillRect l="-4032" r="-8871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7283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482"/>
    </mc:Choice>
    <mc:Fallback xmlns="">
      <p:transition spd="slow" advTm="1614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8" grpId="0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EB6D63-B04F-4F3C-9969-60E9470AA620}"/>
              </a:ext>
            </a:extLst>
          </p:cNvPr>
          <p:cNvSpPr txBox="1">
            <a:spLocks/>
          </p:cNvSpPr>
          <p:nvPr/>
        </p:nvSpPr>
        <p:spPr>
          <a:xfrm>
            <a:off x="1431635" y="554318"/>
            <a:ext cx="9144000" cy="8591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kzidenz Grotesk BE Bold" panose="02000503050000020004" pitchFamily="50" charset="0"/>
              </a:rPr>
              <a:t>Faster Arithmetic Methods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C647953-2959-48AF-B706-098154C62E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5400000">
            <a:off x="1808357" y="-232652"/>
            <a:ext cx="1110068" cy="17087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C1C48772-1588-4F4A-8AC0-2AE2E539A0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16200000" flipH="1">
            <a:off x="9098504" y="-223875"/>
            <a:ext cx="1110068" cy="170872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4BD893B-57F4-42D0-BE9D-DB924413DA42}"/>
              </a:ext>
            </a:extLst>
          </p:cNvPr>
          <p:cNvSpPr txBox="1"/>
          <p:nvPr/>
        </p:nvSpPr>
        <p:spPr>
          <a:xfrm>
            <a:off x="1114096" y="1522500"/>
            <a:ext cx="9963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What is the value of 1 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9 + 2  99 + 3  999 + 4  9999 + 5  99999</a:t>
            </a:r>
            <a:r>
              <a:rPr lang="en-US" sz="2400" dirty="0">
                <a:latin typeface="Akzidenz Grotesk BE Regular" panose="02000503030000020003" pitchFamily="50" charset="0"/>
              </a:rPr>
              <a:t>?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6AC7CAB-4B70-49BF-B08F-C69A9E816740}"/>
              </a:ext>
            </a:extLst>
          </p:cNvPr>
          <p:cNvGrpSpPr/>
          <p:nvPr/>
        </p:nvGrpSpPr>
        <p:grpSpPr>
          <a:xfrm>
            <a:off x="365052" y="1949267"/>
            <a:ext cx="11461897" cy="999140"/>
            <a:chOff x="365052" y="1949267"/>
            <a:chExt cx="11461897" cy="999140"/>
          </a:xfrm>
        </p:grpSpPr>
        <p:sp>
          <p:nvSpPr>
            <p:cNvPr id="64" name="Arrow: Down 63">
              <a:extLst>
                <a:ext uri="{FF2B5EF4-FFF2-40B4-BE49-F238E27FC236}">
                  <a16:creationId xmlns:a16="http://schemas.microsoft.com/office/drawing/2014/main" id="{CAAB2A44-A968-491E-8C84-06F9096C15E9}"/>
                </a:ext>
              </a:extLst>
            </p:cNvPr>
            <p:cNvSpPr/>
            <p:nvPr/>
          </p:nvSpPr>
          <p:spPr>
            <a:xfrm>
              <a:off x="5919851" y="1949267"/>
              <a:ext cx="352295" cy="628870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7105DE4-4F94-4073-B9CA-D9040BC4E62B}"/>
                </a:ext>
              </a:extLst>
            </p:cNvPr>
            <p:cNvSpPr txBox="1"/>
            <p:nvPr/>
          </p:nvSpPr>
          <p:spPr>
            <a:xfrm>
              <a:off x="365052" y="2486742"/>
              <a:ext cx="114618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kzidenz Grotesk BE Regular" panose="02000503030000020003" pitchFamily="50" charset="0"/>
                </a:rPr>
                <a:t>1 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 (</a:t>
              </a:r>
              <a:r>
                <a:rPr lang="en-US" sz="2400" dirty="0">
                  <a:latin typeface="Akzidenz Grotesk BE Regular" panose="02000503030000020003" pitchFamily="50" charset="0"/>
                </a:rPr>
                <a:t>10 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 1) + 2  (</a:t>
              </a:r>
              <a:r>
                <a:rPr lang="en-US" sz="2400" dirty="0">
                  <a:latin typeface="Akzidenz Grotesk BE Regular" panose="02000503030000020003" pitchFamily="50" charset="0"/>
                </a:rPr>
                <a:t>100 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 1) + 3  (</a:t>
              </a:r>
              <a:r>
                <a:rPr lang="en-US" sz="2400" dirty="0">
                  <a:latin typeface="Akzidenz Grotesk BE Regular" panose="02000503030000020003" pitchFamily="50" charset="0"/>
                </a:rPr>
                <a:t>1000 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 1) + 4  (</a:t>
              </a:r>
              <a:r>
                <a:rPr lang="en-US" sz="2400" dirty="0">
                  <a:latin typeface="Akzidenz Grotesk BE Regular" panose="02000503030000020003" pitchFamily="50" charset="0"/>
                </a:rPr>
                <a:t>10000 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 1) + 5  (</a:t>
              </a:r>
              <a:r>
                <a:rPr lang="en-US" sz="2400" dirty="0">
                  <a:latin typeface="Akzidenz Grotesk BE Regular" panose="02000503030000020003" pitchFamily="50" charset="0"/>
                </a:rPr>
                <a:t>100000 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 1)</a:t>
              </a:r>
              <a:endParaRPr lang="en-US" sz="2400" dirty="0">
                <a:latin typeface="Akzidenz Grotesk BE Regular" panose="02000503030000020003" pitchFamily="50" charset="0"/>
              </a:endParaRPr>
            </a:p>
          </p:txBody>
        </p:sp>
      </p:grp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id="{15F433D1-0030-496B-9BED-559C5C327AF2}"/>
              </a:ext>
            </a:extLst>
          </p:cNvPr>
          <p:cNvSpPr/>
          <p:nvPr/>
        </p:nvSpPr>
        <p:spPr>
          <a:xfrm>
            <a:off x="574158" y="2183972"/>
            <a:ext cx="1329070" cy="378475"/>
          </a:xfrm>
          <a:prstGeom prst="curved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row: Curved Down 18">
            <a:extLst>
              <a:ext uri="{FF2B5EF4-FFF2-40B4-BE49-F238E27FC236}">
                <a16:creationId xmlns:a16="http://schemas.microsoft.com/office/drawing/2014/main" id="{C93964FC-9572-495F-AA2D-7471D5FA66A4}"/>
              </a:ext>
            </a:extLst>
          </p:cNvPr>
          <p:cNvSpPr/>
          <p:nvPr/>
        </p:nvSpPr>
        <p:spPr>
          <a:xfrm>
            <a:off x="574158" y="2371060"/>
            <a:ext cx="712382" cy="191387"/>
          </a:xfrm>
          <a:prstGeom prst="curvedDownArrow">
            <a:avLst/>
          </a:prstGeom>
          <a:solidFill>
            <a:srgbClr val="F37021"/>
          </a:solidFill>
          <a:ln>
            <a:solidFill>
              <a:srgbClr val="F37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DB7E1B-77D7-4412-BFE5-E9B6B588FC3C}"/>
              </a:ext>
            </a:extLst>
          </p:cNvPr>
          <p:cNvGrpSpPr/>
          <p:nvPr/>
        </p:nvGrpSpPr>
        <p:grpSpPr>
          <a:xfrm>
            <a:off x="2587248" y="2183972"/>
            <a:ext cx="1463040" cy="378475"/>
            <a:chOff x="2587248" y="2183972"/>
            <a:chExt cx="1463040" cy="378475"/>
          </a:xfrm>
        </p:grpSpPr>
        <p:sp>
          <p:nvSpPr>
            <p:cNvPr id="53" name="Arrow: Curved Down 52">
              <a:extLst>
                <a:ext uri="{FF2B5EF4-FFF2-40B4-BE49-F238E27FC236}">
                  <a16:creationId xmlns:a16="http://schemas.microsoft.com/office/drawing/2014/main" id="{801004B4-E871-473F-B622-2028DD5A1900}"/>
                </a:ext>
              </a:extLst>
            </p:cNvPr>
            <p:cNvSpPr/>
            <p:nvPr/>
          </p:nvSpPr>
          <p:spPr>
            <a:xfrm>
              <a:off x="2587248" y="2183972"/>
              <a:ext cx="1463040" cy="378475"/>
            </a:xfrm>
            <a:prstGeom prst="curvedDown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Arrow: Curved Down 51">
              <a:extLst>
                <a:ext uri="{FF2B5EF4-FFF2-40B4-BE49-F238E27FC236}">
                  <a16:creationId xmlns:a16="http://schemas.microsoft.com/office/drawing/2014/main" id="{CF0FCBA8-F671-4057-AF2E-BA2AC54E3785}"/>
                </a:ext>
              </a:extLst>
            </p:cNvPr>
            <p:cNvSpPr/>
            <p:nvPr/>
          </p:nvSpPr>
          <p:spPr>
            <a:xfrm>
              <a:off x="2587248" y="2371060"/>
              <a:ext cx="712382" cy="191387"/>
            </a:xfrm>
            <a:prstGeom prst="curvedDownArrow">
              <a:avLst/>
            </a:prstGeom>
            <a:solidFill>
              <a:srgbClr val="F37021"/>
            </a:solidFill>
            <a:ln>
              <a:solidFill>
                <a:srgbClr val="F370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3542084-EDF9-4906-99C0-37F791204820}"/>
              </a:ext>
            </a:extLst>
          </p:cNvPr>
          <p:cNvGrpSpPr/>
          <p:nvPr/>
        </p:nvGrpSpPr>
        <p:grpSpPr>
          <a:xfrm>
            <a:off x="4632960" y="2183972"/>
            <a:ext cx="1737360" cy="378475"/>
            <a:chOff x="4632960" y="2183972"/>
            <a:chExt cx="1737360" cy="378475"/>
          </a:xfrm>
        </p:grpSpPr>
        <p:sp>
          <p:nvSpPr>
            <p:cNvPr id="54" name="Arrow: Curved Down 53">
              <a:extLst>
                <a:ext uri="{FF2B5EF4-FFF2-40B4-BE49-F238E27FC236}">
                  <a16:creationId xmlns:a16="http://schemas.microsoft.com/office/drawing/2014/main" id="{86CF9AB9-0AD6-475A-869B-06EB447DEE7A}"/>
                </a:ext>
              </a:extLst>
            </p:cNvPr>
            <p:cNvSpPr/>
            <p:nvPr/>
          </p:nvSpPr>
          <p:spPr>
            <a:xfrm>
              <a:off x="4632960" y="2183972"/>
              <a:ext cx="1737360" cy="378475"/>
            </a:xfrm>
            <a:prstGeom prst="curvedDown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5" name="Arrow: Curved Down 54">
              <a:extLst>
                <a:ext uri="{FF2B5EF4-FFF2-40B4-BE49-F238E27FC236}">
                  <a16:creationId xmlns:a16="http://schemas.microsoft.com/office/drawing/2014/main" id="{B30C0638-AEC0-415F-B8AB-079E99ACB483}"/>
                </a:ext>
              </a:extLst>
            </p:cNvPr>
            <p:cNvSpPr/>
            <p:nvPr/>
          </p:nvSpPr>
          <p:spPr>
            <a:xfrm>
              <a:off x="4632960" y="2371060"/>
              <a:ext cx="822960" cy="191387"/>
            </a:xfrm>
            <a:prstGeom prst="curvedDownArrow">
              <a:avLst/>
            </a:prstGeom>
            <a:solidFill>
              <a:srgbClr val="F37021"/>
            </a:solidFill>
            <a:ln>
              <a:solidFill>
                <a:srgbClr val="F370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903C092-C6B2-4B79-84EA-807026143994}"/>
              </a:ext>
            </a:extLst>
          </p:cNvPr>
          <p:cNvGrpSpPr/>
          <p:nvPr/>
        </p:nvGrpSpPr>
        <p:grpSpPr>
          <a:xfrm>
            <a:off x="6986307" y="2181822"/>
            <a:ext cx="1920240" cy="378475"/>
            <a:chOff x="6986307" y="2181822"/>
            <a:chExt cx="1920240" cy="378475"/>
          </a:xfrm>
        </p:grpSpPr>
        <p:sp>
          <p:nvSpPr>
            <p:cNvPr id="57" name="Arrow: Curved Down 56">
              <a:extLst>
                <a:ext uri="{FF2B5EF4-FFF2-40B4-BE49-F238E27FC236}">
                  <a16:creationId xmlns:a16="http://schemas.microsoft.com/office/drawing/2014/main" id="{4F79C425-4106-422C-B23E-1A77847C5343}"/>
                </a:ext>
              </a:extLst>
            </p:cNvPr>
            <p:cNvSpPr/>
            <p:nvPr/>
          </p:nvSpPr>
          <p:spPr>
            <a:xfrm>
              <a:off x="6986307" y="2181822"/>
              <a:ext cx="1920240" cy="378475"/>
            </a:xfrm>
            <a:prstGeom prst="curvedDown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Arrow: Curved Down 57">
              <a:extLst>
                <a:ext uri="{FF2B5EF4-FFF2-40B4-BE49-F238E27FC236}">
                  <a16:creationId xmlns:a16="http://schemas.microsoft.com/office/drawing/2014/main" id="{CE9E6C1F-9825-4A7E-B320-E7A67CE4F2DF}"/>
                </a:ext>
              </a:extLst>
            </p:cNvPr>
            <p:cNvSpPr/>
            <p:nvPr/>
          </p:nvSpPr>
          <p:spPr>
            <a:xfrm>
              <a:off x="6986307" y="2368910"/>
              <a:ext cx="1005840" cy="191387"/>
            </a:xfrm>
            <a:prstGeom prst="curvedDownArrow">
              <a:avLst/>
            </a:prstGeom>
            <a:solidFill>
              <a:srgbClr val="F37021"/>
            </a:solidFill>
            <a:ln>
              <a:solidFill>
                <a:srgbClr val="F370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B3A1A76-663F-4959-8115-36AE044BEA4E}"/>
              </a:ext>
            </a:extLst>
          </p:cNvPr>
          <p:cNvGrpSpPr/>
          <p:nvPr/>
        </p:nvGrpSpPr>
        <p:grpSpPr>
          <a:xfrm>
            <a:off x="9469361" y="2178396"/>
            <a:ext cx="2103120" cy="378475"/>
            <a:chOff x="9469361" y="2178396"/>
            <a:chExt cx="2103120" cy="378475"/>
          </a:xfrm>
        </p:grpSpPr>
        <p:sp>
          <p:nvSpPr>
            <p:cNvPr id="60" name="Arrow: Curved Down 59">
              <a:extLst>
                <a:ext uri="{FF2B5EF4-FFF2-40B4-BE49-F238E27FC236}">
                  <a16:creationId xmlns:a16="http://schemas.microsoft.com/office/drawing/2014/main" id="{2CEACCF7-D1CF-4F10-834F-850A59513738}"/>
                </a:ext>
              </a:extLst>
            </p:cNvPr>
            <p:cNvSpPr/>
            <p:nvPr/>
          </p:nvSpPr>
          <p:spPr>
            <a:xfrm>
              <a:off x="9469361" y="2178396"/>
              <a:ext cx="2103120" cy="378475"/>
            </a:xfrm>
            <a:prstGeom prst="curvedDown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Arrow: Curved Down 60">
              <a:extLst>
                <a:ext uri="{FF2B5EF4-FFF2-40B4-BE49-F238E27FC236}">
                  <a16:creationId xmlns:a16="http://schemas.microsoft.com/office/drawing/2014/main" id="{7EED8153-DDC7-4D6C-A385-32E4527ADD55}"/>
                </a:ext>
              </a:extLst>
            </p:cNvPr>
            <p:cNvSpPr/>
            <p:nvPr/>
          </p:nvSpPr>
          <p:spPr>
            <a:xfrm>
              <a:off x="9469361" y="2365484"/>
              <a:ext cx="1097280" cy="191387"/>
            </a:xfrm>
            <a:prstGeom prst="curvedDownArrow">
              <a:avLst/>
            </a:prstGeom>
            <a:solidFill>
              <a:srgbClr val="F37021"/>
            </a:solidFill>
            <a:ln>
              <a:solidFill>
                <a:srgbClr val="F370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C564DDA-F98D-46C3-BFF1-142C6F56A4B0}"/>
              </a:ext>
            </a:extLst>
          </p:cNvPr>
          <p:cNvGrpSpPr/>
          <p:nvPr/>
        </p:nvGrpSpPr>
        <p:grpSpPr>
          <a:xfrm>
            <a:off x="1114097" y="2936742"/>
            <a:ext cx="9963807" cy="904968"/>
            <a:chOff x="1114097" y="2936742"/>
            <a:chExt cx="9963807" cy="904968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0C9AE0F-5E05-4AAF-A564-ABB201EB4038}"/>
                </a:ext>
              </a:extLst>
            </p:cNvPr>
            <p:cNvSpPr txBox="1"/>
            <p:nvPr/>
          </p:nvSpPr>
          <p:spPr>
            <a:xfrm>
              <a:off x="1114097" y="3380045"/>
              <a:ext cx="9963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kzidenz Grotesk BE Regular" panose="02000503030000020003" pitchFamily="50" charset="0"/>
                </a:rPr>
                <a:t>10 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 1</a:t>
              </a:r>
              <a:r>
                <a:rPr lang="en-US" sz="2400" dirty="0">
                  <a:latin typeface="Akzidenz Grotesk BE Regular" panose="02000503030000020003" pitchFamily="50" charset="0"/>
                </a:rPr>
                <a:t> + 200 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  2 + 3000   3 + 40000  4 + 500000  5</a:t>
              </a:r>
              <a:endParaRPr lang="en-US" sz="2400" dirty="0">
                <a:latin typeface="Akzidenz Grotesk BE Regular" panose="02000503030000020003" pitchFamily="50" charset="0"/>
              </a:endParaRPr>
            </a:p>
          </p:txBody>
        </p:sp>
        <p:sp>
          <p:nvSpPr>
            <p:cNvPr id="66" name="Arrow: Down 65">
              <a:extLst>
                <a:ext uri="{FF2B5EF4-FFF2-40B4-BE49-F238E27FC236}">
                  <a16:creationId xmlns:a16="http://schemas.microsoft.com/office/drawing/2014/main" id="{B6C5F291-8DEF-4AB8-9511-9A96BD4C76AE}"/>
                </a:ext>
              </a:extLst>
            </p:cNvPr>
            <p:cNvSpPr/>
            <p:nvPr/>
          </p:nvSpPr>
          <p:spPr>
            <a:xfrm>
              <a:off x="5921800" y="2936742"/>
              <a:ext cx="349284" cy="457200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62D6738-488F-48C4-9786-7DE092CAD65C}"/>
              </a:ext>
            </a:extLst>
          </p:cNvPr>
          <p:cNvGrpSpPr/>
          <p:nvPr/>
        </p:nvGrpSpPr>
        <p:grpSpPr>
          <a:xfrm>
            <a:off x="1114097" y="3809811"/>
            <a:ext cx="9963807" cy="896390"/>
            <a:chOff x="1114097" y="3809811"/>
            <a:chExt cx="9963807" cy="896390"/>
          </a:xfrm>
        </p:grpSpPr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6BE366A4-EC3B-4878-9A2E-A6B971AA32D2}"/>
                </a:ext>
              </a:extLst>
            </p:cNvPr>
            <p:cNvSpPr txBox="1"/>
            <p:nvPr/>
          </p:nvSpPr>
          <p:spPr>
            <a:xfrm>
              <a:off x="1114097" y="4244536"/>
              <a:ext cx="9963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kzidenz Grotesk BE Regular" panose="02000503030000020003" pitchFamily="50" charset="0"/>
                </a:rPr>
                <a:t>10 + 200 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+ 3000 + 40000 + 500000  1  2  3  4  5</a:t>
              </a:r>
              <a:endParaRPr lang="en-US" sz="2400" dirty="0">
                <a:latin typeface="Akzidenz Grotesk BE Regular" panose="02000503030000020003" pitchFamily="50" charset="0"/>
              </a:endParaRPr>
            </a:p>
          </p:txBody>
        </p:sp>
        <p:sp>
          <p:nvSpPr>
            <p:cNvPr id="85" name="Arrow: Down 84">
              <a:extLst>
                <a:ext uri="{FF2B5EF4-FFF2-40B4-BE49-F238E27FC236}">
                  <a16:creationId xmlns:a16="http://schemas.microsoft.com/office/drawing/2014/main" id="{6A22EF92-2C7A-4B37-9839-B912899D68CE}"/>
                </a:ext>
              </a:extLst>
            </p:cNvPr>
            <p:cNvSpPr/>
            <p:nvPr/>
          </p:nvSpPr>
          <p:spPr>
            <a:xfrm>
              <a:off x="5918788" y="3809811"/>
              <a:ext cx="352295" cy="457200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9B9701C-2E5D-4BCF-B546-380DCBF072AC}"/>
              </a:ext>
            </a:extLst>
          </p:cNvPr>
          <p:cNvGrpSpPr/>
          <p:nvPr/>
        </p:nvGrpSpPr>
        <p:grpSpPr>
          <a:xfrm>
            <a:off x="1114097" y="4641401"/>
            <a:ext cx="9963807" cy="900855"/>
            <a:chOff x="1114097" y="4641401"/>
            <a:chExt cx="9963807" cy="900855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AD9943B4-6134-4984-B067-F589E7631B5D}"/>
                </a:ext>
              </a:extLst>
            </p:cNvPr>
            <p:cNvSpPr txBox="1"/>
            <p:nvPr/>
          </p:nvSpPr>
          <p:spPr>
            <a:xfrm>
              <a:off x="1114097" y="5080591"/>
              <a:ext cx="9963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543210  15</a:t>
              </a:r>
              <a:endParaRPr lang="en-US" sz="2400" dirty="0">
                <a:latin typeface="Akzidenz Grotesk BE Regular" panose="02000503030000020003" pitchFamily="50" charset="0"/>
              </a:endParaRPr>
            </a:p>
          </p:txBody>
        </p:sp>
        <p:sp>
          <p:nvSpPr>
            <p:cNvPr id="88" name="Arrow: Down 87">
              <a:extLst>
                <a:ext uri="{FF2B5EF4-FFF2-40B4-BE49-F238E27FC236}">
                  <a16:creationId xmlns:a16="http://schemas.microsoft.com/office/drawing/2014/main" id="{4BF56466-30F0-451C-A7AB-52EA4953C213}"/>
                </a:ext>
              </a:extLst>
            </p:cNvPr>
            <p:cNvSpPr/>
            <p:nvPr/>
          </p:nvSpPr>
          <p:spPr>
            <a:xfrm>
              <a:off x="5918788" y="4641401"/>
              <a:ext cx="352295" cy="457200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D17AD2A-37E4-465D-91C6-BAE8F492C416}"/>
              </a:ext>
            </a:extLst>
          </p:cNvPr>
          <p:cNvGrpSpPr/>
          <p:nvPr/>
        </p:nvGrpSpPr>
        <p:grpSpPr>
          <a:xfrm>
            <a:off x="1114097" y="5490180"/>
            <a:ext cx="9963807" cy="824650"/>
            <a:chOff x="1114097" y="5490180"/>
            <a:chExt cx="9963807" cy="824650"/>
          </a:xfrm>
        </p:grpSpPr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770FED88-DE4F-43C4-958D-99ADD313AD77}"/>
                </a:ext>
              </a:extLst>
            </p:cNvPr>
            <p:cNvSpPr txBox="1"/>
            <p:nvPr/>
          </p:nvSpPr>
          <p:spPr>
            <a:xfrm>
              <a:off x="1114097" y="5853165"/>
              <a:ext cx="9963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FF0000"/>
                  </a:solidFill>
                  <a:latin typeface="Akzidenz Grotesk BE Regular" panose="02000503030000020003" pitchFamily="50" charset="0"/>
                  <a:sym typeface="Symbol" panose="05050102010706020507" pitchFamily="18" charset="2"/>
                </a:rPr>
                <a:t>543195</a:t>
              </a:r>
              <a:endParaRPr lang="en-US" sz="2400" b="1" dirty="0">
                <a:solidFill>
                  <a:srgbClr val="FF0000"/>
                </a:solidFill>
                <a:latin typeface="Akzidenz Grotesk BE Regular" panose="02000503030000020003" pitchFamily="50" charset="0"/>
              </a:endParaRPr>
            </a:p>
          </p:txBody>
        </p:sp>
        <p:sp>
          <p:nvSpPr>
            <p:cNvPr id="89" name="Arrow: Down 88">
              <a:extLst>
                <a:ext uri="{FF2B5EF4-FFF2-40B4-BE49-F238E27FC236}">
                  <a16:creationId xmlns:a16="http://schemas.microsoft.com/office/drawing/2014/main" id="{A5FABA98-EA80-44FB-8292-E3A1BD623DFF}"/>
                </a:ext>
              </a:extLst>
            </p:cNvPr>
            <p:cNvSpPr/>
            <p:nvPr/>
          </p:nvSpPr>
          <p:spPr>
            <a:xfrm>
              <a:off x="5918788" y="5490180"/>
              <a:ext cx="352295" cy="457200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3082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062"/>
    </mc:Choice>
    <mc:Fallback xmlns="">
      <p:transition spd="slow" advTm="1700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EB6D63-B04F-4F3C-9969-60E9470AA620}"/>
              </a:ext>
            </a:extLst>
          </p:cNvPr>
          <p:cNvSpPr txBox="1">
            <a:spLocks/>
          </p:cNvSpPr>
          <p:nvPr/>
        </p:nvSpPr>
        <p:spPr>
          <a:xfrm>
            <a:off x="1431635" y="554318"/>
            <a:ext cx="9144000" cy="8591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kzidenz Grotesk BE Bold" panose="02000503050000020004" pitchFamily="50" charset="0"/>
              </a:rPr>
              <a:t>Faster Arithmetic Methods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C647953-2959-48AF-B706-098154C62E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5400000">
            <a:off x="1808357" y="-232652"/>
            <a:ext cx="1110068" cy="1708725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C1C48772-1588-4F4A-8AC0-2AE2E539A0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6" r="21043" b="38013"/>
          <a:stretch/>
        </p:blipFill>
        <p:spPr>
          <a:xfrm rot="16200000" flipH="1">
            <a:off x="9098504" y="-223875"/>
            <a:ext cx="1110068" cy="170872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4BD893B-57F4-42D0-BE9D-DB924413DA42}"/>
              </a:ext>
            </a:extLst>
          </p:cNvPr>
          <p:cNvSpPr txBox="1"/>
          <p:nvPr/>
        </p:nvSpPr>
        <p:spPr>
          <a:xfrm>
            <a:off x="1114096" y="1522500"/>
            <a:ext cx="9963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What is the value of 55 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33  15</a:t>
            </a:r>
            <a:r>
              <a:rPr lang="en-US" sz="2400" dirty="0">
                <a:latin typeface="Akzidenz Grotesk BE Regular" panose="02000503030000020003" pitchFamily="50" charset="0"/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42B9A9-6A54-4DDD-9281-5D5EAF273CFA}"/>
              </a:ext>
            </a:extLst>
          </p:cNvPr>
          <p:cNvSpPr txBox="1"/>
          <p:nvPr/>
        </p:nvSpPr>
        <p:spPr>
          <a:xfrm>
            <a:off x="1021731" y="2168886"/>
            <a:ext cx="9963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55 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33  15</a:t>
            </a:r>
            <a:endParaRPr lang="en-US" sz="2400" dirty="0">
              <a:latin typeface="Akzidenz Grotesk BE Regular" panose="02000503030000020003" pitchFamily="50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88DDC06-F951-4B36-9CEB-3BFDEF0207C1}"/>
              </a:ext>
            </a:extLst>
          </p:cNvPr>
          <p:cNvGrpSpPr/>
          <p:nvPr/>
        </p:nvGrpSpPr>
        <p:grpSpPr>
          <a:xfrm>
            <a:off x="4924398" y="2556980"/>
            <a:ext cx="851341" cy="536013"/>
            <a:chOff x="4845270" y="2556980"/>
            <a:chExt cx="851341" cy="53601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A8DE339-2CD8-4007-B4B4-C6F65B2EFD99}"/>
                </a:ext>
              </a:extLst>
            </p:cNvPr>
            <p:cNvGrpSpPr/>
            <p:nvPr/>
          </p:nvGrpSpPr>
          <p:grpSpPr>
            <a:xfrm>
              <a:off x="5034456" y="2556980"/>
              <a:ext cx="336332" cy="249284"/>
              <a:chOff x="5034456" y="2556980"/>
              <a:chExt cx="336332" cy="249284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F0A66816-5000-4F67-AD67-54BCD714657A}"/>
                  </a:ext>
                </a:extLst>
              </p:cNvPr>
              <p:cNvCxnSpPr/>
              <p:nvPr/>
            </p:nvCxnSpPr>
            <p:spPr>
              <a:xfrm flipH="1">
                <a:off x="5034456" y="2556981"/>
                <a:ext cx="168166" cy="249283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FC2D76D3-35D7-4E74-848D-341EB59D57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02622" y="2556980"/>
                <a:ext cx="168166" cy="249283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8FA8F19-757F-439C-BA17-0CBC7B6CEBD6}"/>
                </a:ext>
              </a:extLst>
            </p:cNvPr>
            <p:cNvSpPr txBox="1"/>
            <p:nvPr/>
          </p:nvSpPr>
          <p:spPr>
            <a:xfrm>
              <a:off x="4845270" y="2723661"/>
              <a:ext cx="315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kzidenz Grotesk BE Regular" panose="02000503030000020003" pitchFamily="50" charset="0"/>
                </a:rPr>
                <a:t>5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9345943-779E-49FA-80E1-6629D9048FDE}"/>
                </a:ext>
              </a:extLst>
            </p:cNvPr>
            <p:cNvSpPr txBox="1"/>
            <p:nvPr/>
          </p:nvSpPr>
          <p:spPr>
            <a:xfrm>
              <a:off x="5108033" y="2723660"/>
              <a:ext cx="588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kzidenz Grotesk BE Regular" panose="02000503030000020003" pitchFamily="50" charset="0"/>
                </a:rPr>
                <a:t>11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CC6E30B-4689-426F-831A-80517D5A9DAA}"/>
              </a:ext>
            </a:extLst>
          </p:cNvPr>
          <p:cNvGrpSpPr/>
          <p:nvPr/>
        </p:nvGrpSpPr>
        <p:grpSpPr>
          <a:xfrm>
            <a:off x="5618076" y="2556979"/>
            <a:ext cx="851341" cy="536013"/>
            <a:chOff x="5538948" y="2556979"/>
            <a:chExt cx="851341" cy="536013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D62A5BC-F6A2-4F23-B71A-986575E4F0CE}"/>
                </a:ext>
              </a:extLst>
            </p:cNvPr>
            <p:cNvGrpSpPr/>
            <p:nvPr/>
          </p:nvGrpSpPr>
          <p:grpSpPr>
            <a:xfrm>
              <a:off x="5728134" y="2556979"/>
              <a:ext cx="336332" cy="249284"/>
              <a:chOff x="5034456" y="2556980"/>
              <a:chExt cx="336332" cy="249284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60FBFC19-661E-44B3-BBD7-20FE2BED740B}"/>
                  </a:ext>
                </a:extLst>
              </p:cNvPr>
              <p:cNvCxnSpPr/>
              <p:nvPr/>
            </p:nvCxnSpPr>
            <p:spPr>
              <a:xfrm flipH="1">
                <a:off x="5034456" y="2556981"/>
                <a:ext cx="168166" cy="249283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9AB3522B-F13A-4C74-93CC-D7A2387D39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02622" y="2556980"/>
                <a:ext cx="168166" cy="249283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05E28BD-90A6-4FCC-B131-05E80DE0B288}"/>
                </a:ext>
              </a:extLst>
            </p:cNvPr>
            <p:cNvSpPr txBox="1"/>
            <p:nvPr/>
          </p:nvSpPr>
          <p:spPr>
            <a:xfrm>
              <a:off x="5538948" y="2723660"/>
              <a:ext cx="315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kzidenz Grotesk BE Regular" panose="02000503030000020003" pitchFamily="50" charset="0"/>
                </a:rPr>
                <a:t>3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BDED9B0-EBCC-4B9E-8318-0B410AD6EBA1}"/>
                </a:ext>
              </a:extLst>
            </p:cNvPr>
            <p:cNvSpPr txBox="1"/>
            <p:nvPr/>
          </p:nvSpPr>
          <p:spPr>
            <a:xfrm>
              <a:off x="5801711" y="2723659"/>
              <a:ext cx="588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kzidenz Grotesk BE Regular" panose="02000503030000020003" pitchFamily="50" charset="0"/>
                </a:rPr>
                <a:t>11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0CC6089-E8D4-4CB7-A77A-68A8BCF53D77}"/>
              </a:ext>
            </a:extLst>
          </p:cNvPr>
          <p:cNvGrpSpPr/>
          <p:nvPr/>
        </p:nvGrpSpPr>
        <p:grpSpPr>
          <a:xfrm>
            <a:off x="4944893" y="2771166"/>
            <a:ext cx="967998" cy="274321"/>
            <a:chOff x="4865765" y="2771166"/>
            <a:chExt cx="967998" cy="27432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6C2FF6E-9BBD-48A7-AE65-877E6279B114}"/>
                </a:ext>
              </a:extLst>
            </p:cNvPr>
            <p:cNvSpPr/>
            <p:nvPr/>
          </p:nvSpPr>
          <p:spPr>
            <a:xfrm>
              <a:off x="4865765" y="2771167"/>
              <a:ext cx="274320" cy="27432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4A63A0E-C290-413D-8211-EE69F0CC2894}"/>
                </a:ext>
              </a:extLst>
            </p:cNvPr>
            <p:cNvSpPr/>
            <p:nvPr/>
          </p:nvSpPr>
          <p:spPr>
            <a:xfrm>
              <a:off x="5559443" y="2771166"/>
              <a:ext cx="274320" cy="27432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283BC3B-AD52-436F-9FDD-10C11463BB30}"/>
              </a:ext>
            </a:extLst>
          </p:cNvPr>
          <p:cNvGrpSpPr/>
          <p:nvPr/>
        </p:nvGrpSpPr>
        <p:grpSpPr>
          <a:xfrm>
            <a:off x="1114095" y="3068779"/>
            <a:ext cx="9963807" cy="756726"/>
            <a:chOff x="1114095" y="3068779"/>
            <a:chExt cx="9963807" cy="756726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9D596B5-97DD-45ED-82FE-D28BCE5B81F6}"/>
                </a:ext>
              </a:extLst>
            </p:cNvPr>
            <p:cNvSpPr txBox="1"/>
            <p:nvPr/>
          </p:nvSpPr>
          <p:spPr>
            <a:xfrm>
              <a:off x="1114095" y="3363840"/>
              <a:ext cx="9963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1</a:t>
              </a:r>
              <a:r>
                <a:rPr lang="en-US" sz="2400" dirty="0">
                  <a:latin typeface="Akzidenz Grotesk BE Regular" panose="02000503030000020003" pitchFamily="50" charset="0"/>
                </a:rPr>
                <a:t>5(11 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 11  1)</a:t>
              </a:r>
              <a:endParaRPr lang="en-US" sz="2400" dirty="0">
                <a:latin typeface="Akzidenz Grotesk BE Regular" panose="02000503030000020003" pitchFamily="50" charset="0"/>
              </a:endParaRPr>
            </a:p>
          </p:txBody>
        </p:sp>
        <p:sp>
          <p:nvSpPr>
            <p:cNvPr id="25" name="Arrow: Down 24">
              <a:extLst>
                <a:ext uri="{FF2B5EF4-FFF2-40B4-BE49-F238E27FC236}">
                  <a16:creationId xmlns:a16="http://schemas.microsoft.com/office/drawing/2014/main" id="{31CC2419-D7CC-4DDF-AB6F-A2F95DD0A5A2}"/>
                </a:ext>
              </a:extLst>
            </p:cNvPr>
            <p:cNvSpPr/>
            <p:nvPr/>
          </p:nvSpPr>
          <p:spPr>
            <a:xfrm>
              <a:off x="5921356" y="3068779"/>
              <a:ext cx="349284" cy="393676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62ABA5-1ABD-4A87-968B-D9704E30C785}"/>
              </a:ext>
            </a:extLst>
          </p:cNvPr>
          <p:cNvGrpSpPr/>
          <p:nvPr/>
        </p:nvGrpSpPr>
        <p:grpSpPr>
          <a:xfrm>
            <a:off x="1114094" y="3761638"/>
            <a:ext cx="9963807" cy="738030"/>
            <a:chOff x="1114094" y="3761638"/>
            <a:chExt cx="9963807" cy="73803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6EFEA41-CC87-466A-9265-04CEA960A6D9}"/>
                </a:ext>
              </a:extLst>
            </p:cNvPr>
            <p:cNvSpPr txBox="1"/>
            <p:nvPr/>
          </p:nvSpPr>
          <p:spPr>
            <a:xfrm>
              <a:off x="1114094" y="4038003"/>
              <a:ext cx="9963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1</a:t>
              </a:r>
              <a:r>
                <a:rPr lang="en-US" sz="2400" dirty="0">
                  <a:latin typeface="Akzidenz Grotesk BE Regular" panose="02000503030000020003" pitchFamily="50" charset="0"/>
                </a:rPr>
                <a:t>5(121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  1)</a:t>
              </a:r>
              <a:endParaRPr lang="en-US" sz="2400" dirty="0">
                <a:latin typeface="Akzidenz Grotesk BE Regular" panose="02000503030000020003" pitchFamily="50" charset="0"/>
              </a:endParaRPr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C3C5AC53-7D44-4854-8C26-6D53DB12FA6B}"/>
                </a:ext>
              </a:extLst>
            </p:cNvPr>
            <p:cNvSpPr/>
            <p:nvPr/>
          </p:nvSpPr>
          <p:spPr>
            <a:xfrm>
              <a:off x="5933387" y="3761638"/>
              <a:ext cx="349284" cy="365541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7768BE0-B2BE-4E92-BB03-6A19408996BC}"/>
              </a:ext>
            </a:extLst>
          </p:cNvPr>
          <p:cNvGrpSpPr/>
          <p:nvPr/>
        </p:nvGrpSpPr>
        <p:grpSpPr>
          <a:xfrm>
            <a:off x="1077607" y="4460630"/>
            <a:ext cx="9963807" cy="750104"/>
            <a:chOff x="1077607" y="4460630"/>
            <a:chExt cx="9963807" cy="750104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72C78B1-B9E6-40A8-B0F4-FF87773A31F0}"/>
                </a:ext>
              </a:extLst>
            </p:cNvPr>
            <p:cNvSpPr txBox="1"/>
            <p:nvPr/>
          </p:nvSpPr>
          <p:spPr>
            <a:xfrm>
              <a:off x="1077607" y="4749069"/>
              <a:ext cx="9963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1</a:t>
              </a:r>
              <a:r>
                <a:rPr lang="en-US" sz="2400" dirty="0">
                  <a:latin typeface="Akzidenz Grotesk BE Regular" panose="02000503030000020003" pitchFamily="50" charset="0"/>
                </a:rPr>
                <a:t>5(120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)</a:t>
              </a:r>
              <a:endParaRPr lang="en-US" sz="2400" dirty="0">
                <a:latin typeface="Akzidenz Grotesk BE Regular" panose="02000503030000020003" pitchFamily="50" charset="0"/>
              </a:endParaRPr>
            </a:p>
          </p:txBody>
        </p:sp>
        <p:sp>
          <p:nvSpPr>
            <p:cNvPr id="32" name="Arrow: Down 31">
              <a:extLst>
                <a:ext uri="{FF2B5EF4-FFF2-40B4-BE49-F238E27FC236}">
                  <a16:creationId xmlns:a16="http://schemas.microsoft.com/office/drawing/2014/main" id="{78318483-F746-49CF-B829-D3CF83B34E0B}"/>
                </a:ext>
              </a:extLst>
            </p:cNvPr>
            <p:cNvSpPr/>
            <p:nvPr/>
          </p:nvSpPr>
          <p:spPr>
            <a:xfrm>
              <a:off x="5933387" y="4460630"/>
              <a:ext cx="349284" cy="365541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D9B61E1-2AED-4595-823A-169D99781324}"/>
              </a:ext>
            </a:extLst>
          </p:cNvPr>
          <p:cNvGrpSpPr/>
          <p:nvPr/>
        </p:nvGrpSpPr>
        <p:grpSpPr>
          <a:xfrm>
            <a:off x="1114093" y="5178074"/>
            <a:ext cx="9963807" cy="733960"/>
            <a:chOff x="1114093" y="5178074"/>
            <a:chExt cx="9963807" cy="73396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350784F-D512-42DF-B740-31F84BF907E5}"/>
                </a:ext>
              </a:extLst>
            </p:cNvPr>
            <p:cNvSpPr txBox="1"/>
            <p:nvPr/>
          </p:nvSpPr>
          <p:spPr>
            <a:xfrm>
              <a:off x="1114093" y="5450369"/>
              <a:ext cx="9963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10</a:t>
              </a:r>
              <a:r>
                <a:rPr lang="en-US" sz="2400" dirty="0">
                  <a:latin typeface="Akzidenz Grotesk BE Regular" panose="02000503030000020003" pitchFamily="50" charset="0"/>
                </a:rPr>
                <a:t>(120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) + 5(120)</a:t>
              </a:r>
              <a:endParaRPr lang="en-US" sz="2400" dirty="0">
                <a:latin typeface="Akzidenz Grotesk BE Regular" panose="02000503030000020003" pitchFamily="50" charset="0"/>
              </a:endParaRPr>
            </a:p>
          </p:txBody>
        </p:sp>
        <p:sp>
          <p:nvSpPr>
            <p:cNvPr id="33" name="Arrow: Down 32">
              <a:extLst>
                <a:ext uri="{FF2B5EF4-FFF2-40B4-BE49-F238E27FC236}">
                  <a16:creationId xmlns:a16="http://schemas.microsoft.com/office/drawing/2014/main" id="{A032CE21-E7FA-4A47-ACC9-518182CF7FC5}"/>
                </a:ext>
              </a:extLst>
            </p:cNvPr>
            <p:cNvSpPr/>
            <p:nvPr/>
          </p:nvSpPr>
          <p:spPr>
            <a:xfrm>
              <a:off x="5921356" y="5178074"/>
              <a:ext cx="349284" cy="365541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48BAF5C-0FA6-4B90-AE5D-4FB5C5F77731}"/>
              </a:ext>
            </a:extLst>
          </p:cNvPr>
          <p:cNvGrpSpPr/>
          <p:nvPr/>
        </p:nvGrpSpPr>
        <p:grpSpPr>
          <a:xfrm>
            <a:off x="1114092" y="5877103"/>
            <a:ext cx="9963807" cy="767527"/>
            <a:chOff x="1114092" y="5877103"/>
            <a:chExt cx="9963807" cy="767527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8FE3354-4B6D-49BC-8D69-1C69680F5FC2}"/>
                </a:ext>
              </a:extLst>
            </p:cNvPr>
            <p:cNvSpPr txBox="1"/>
            <p:nvPr/>
          </p:nvSpPr>
          <p:spPr>
            <a:xfrm>
              <a:off x="1114092" y="6182965"/>
              <a:ext cx="9963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kzidenz Grotesk BE Regular" panose="02000503030000020003" pitchFamily="50" charset="0"/>
                </a:rPr>
                <a:t>120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0 + 600 = </a:t>
              </a:r>
              <a:r>
                <a:rPr lang="en-US" sz="2400" b="1" dirty="0">
                  <a:solidFill>
                    <a:srgbClr val="FF0000"/>
                  </a:solidFill>
                  <a:latin typeface="Akzidenz Grotesk BE Regular" panose="02000503030000020003" pitchFamily="50" charset="0"/>
                  <a:sym typeface="Symbol" panose="05050102010706020507" pitchFamily="18" charset="2"/>
                </a:rPr>
                <a:t>1800</a:t>
              </a:r>
              <a:endParaRPr lang="en-US" sz="2400" b="1" dirty="0">
                <a:solidFill>
                  <a:srgbClr val="FF0000"/>
                </a:solidFill>
                <a:latin typeface="Akzidenz Grotesk BE Regular" panose="02000503030000020003" pitchFamily="50" charset="0"/>
              </a:endParaRPr>
            </a:p>
          </p:txBody>
        </p:sp>
        <p:sp>
          <p:nvSpPr>
            <p:cNvPr id="34" name="Arrow: Down 33">
              <a:extLst>
                <a:ext uri="{FF2B5EF4-FFF2-40B4-BE49-F238E27FC236}">
                  <a16:creationId xmlns:a16="http://schemas.microsoft.com/office/drawing/2014/main" id="{75675807-509F-4A34-8AFE-787E0E19C86E}"/>
                </a:ext>
              </a:extLst>
            </p:cNvPr>
            <p:cNvSpPr/>
            <p:nvPr/>
          </p:nvSpPr>
          <p:spPr>
            <a:xfrm>
              <a:off x="5933386" y="5877103"/>
              <a:ext cx="349284" cy="365541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F6237A4-A12B-4607-A735-D8FBA998ABE1}"/>
              </a:ext>
            </a:extLst>
          </p:cNvPr>
          <p:cNvGrpSpPr/>
          <p:nvPr/>
        </p:nvGrpSpPr>
        <p:grpSpPr>
          <a:xfrm>
            <a:off x="7342094" y="3554115"/>
            <a:ext cx="3783104" cy="1637246"/>
            <a:chOff x="7342094" y="3554115"/>
            <a:chExt cx="3783104" cy="1637246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861B232-ED3C-4350-88BA-AD9FFB84C877}"/>
                </a:ext>
              </a:extLst>
            </p:cNvPr>
            <p:cNvSpPr txBox="1"/>
            <p:nvPr/>
          </p:nvSpPr>
          <p:spPr>
            <a:xfrm>
              <a:off x="8050303" y="3991032"/>
              <a:ext cx="307489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1</a:t>
              </a:r>
              <a:r>
                <a:rPr lang="en-US" sz="2400" dirty="0">
                  <a:latin typeface="Akzidenz Grotesk BE Regular" panose="02000503030000020003" pitchFamily="50" charset="0"/>
                </a:rPr>
                <a:t>5(11</a:t>
              </a:r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  1)(11 + 1) = </a:t>
              </a:r>
            </a:p>
            <a:p>
              <a:pPr algn="ctr"/>
              <a:r>
                <a:rPr lang="en-US" sz="2400" dirty="0">
                  <a:latin typeface="Akzidenz Grotesk BE Regular" panose="02000503030000020003" pitchFamily="50" charset="0"/>
                  <a:sym typeface="Symbol" panose="05050102010706020507" pitchFamily="18" charset="2"/>
                </a:rPr>
                <a:t>15(10)(12) = </a:t>
              </a:r>
            </a:p>
            <a:p>
              <a:pPr algn="ctr"/>
              <a:r>
                <a:rPr lang="en-US" sz="2400" b="1" dirty="0">
                  <a:solidFill>
                    <a:srgbClr val="FF0000"/>
                  </a:solidFill>
                  <a:latin typeface="Akzidenz Grotesk BE Regular" panose="02000503030000020003" pitchFamily="50" charset="0"/>
                  <a:sym typeface="Symbol" panose="05050102010706020507" pitchFamily="18" charset="2"/>
                </a:rPr>
                <a:t>1800</a:t>
              </a:r>
              <a:endParaRPr lang="en-US" sz="2400" b="1" dirty="0">
                <a:solidFill>
                  <a:srgbClr val="FF0000"/>
                </a:solidFill>
                <a:latin typeface="Akzidenz Grotesk BE Regular" panose="02000503030000020003" pitchFamily="50" charset="0"/>
              </a:endParaRPr>
            </a:p>
          </p:txBody>
        </p:sp>
        <p:sp>
          <p:nvSpPr>
            <p:cNvPr id="23" name="Arrow: Bent-Up 22">
              <a:extLst>
                <a:ext uri="{FF2B5EF4-FFF2-40B4-BE49-F238E27FC236}">
                  <a16:creationId xmlns:a16="http://schemas.microsoft.com/office/drawing/2014/main" id="{C0EB2F4B-751D-48F3-8FF5-91890CCC64C1}"/>
                </a:ext>
              </a:extLst>
            </p:cNvPr>
            <p:cNvSpPr/>
            <p:nvPr/>
          </p:nvSpPr>
          <p:spPr>
            <a:xfrm flipV="1">
              <a:off x="7342094" y="3554115"/>
              <a:ext cx="2178424" cy="483888"/>
            </a:xfrm>
            <a:prstGeom prst="bentUp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6444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873"/>
    </mc:Choice>
    <mc:Fallback xmlns="">
      <p:transition spd="slow" advTm="1408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11.9|5.5|34.4|29.9|24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45.1|6.6|9.5|3.4|5|12.4|34|2.7|1.9|1.1|29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44.7|35.7|3.4|2.7|1.9|2.2|2.3|4.2|16.9|30.9|1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1|4.5|4|8.9|11.6|9|4.8|11.5|3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</TotalTime>
  <Words>332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Akzidenz Grotesk BE Bold</vt:lpstr>
      <vt:lpstr>Akzidenz Grotesk BE Regular</vt:lpstr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Norton</dc:creator>
  <cp:lastModifiedBy>Cara Norton</cp:lastModifiedBy>
  <cp:revision>65</cp:revision>
  <dcterms:created xsi:type="dcterms:W3CDTF">2018-12-04T21:05:31Z</dcterms:created>
  <dcterms:modified xsi:type="dcterms:W3CDTF">2019-10-08T14:34:00Z</dcterms:modified>
</cp:coreProperties>
</file>