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62" r:id="rId3"/>
    <p:sldId id="256" r:id="rId4"/>
    <p:sldId id="261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7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76196" autoAdjust="0"/>
  </p:normalViewPr>
  <p:slideViewPr>
    <p:cSldViewPr snapToGrid="0">
      <p:cViewPr varScale="1">
        <p:scale>
          <a:sx n="83" d="100"/>
          <a:sy n="83" d="100"/>
        </p:scale>
        <p:origin x="16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F868847-6252-45EB-971F-62CF5F1EC21B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C3FD221-F6AD-4028-B862-957B01C23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80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It is good to be familiar with as many divisibility rules as you can. They are just helpful ways to quickly check if a number, especially a large number, is divisible by another.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Here are the rules for 2 through 11. We are going to look at some problems in this video and the follow-up problems that apply these rules, but we are also going to play with some other number theory and divisibility concepts.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Knowing how to apply these rules and think about a number’s factors or characteristics in general will help you in a lot of ways – to solve problems more quickly, represent numbers in ways that might make the solution easier to see or more elegant, to recognize patterns,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FD221-F6AD-4028-B862-957B01C23D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60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Divisibility by 4 rule tells us we only need to look at the last two digits of the number. So, let’s see how many two-digit multiples of 4 we can make.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Starting with 2 in the tens place we can make 24 and 28 – notice once you find one multiple of four you can add or subtract 4 to check for others quickly (24 + 4 = 28)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For 4, only 48 (48 – 4 = 44 but can’t use this digit twice)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For 6, 64 and 68 (64 + 4 = 68)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For 8, only 84 (84 + 4 = 88 but we can’t use this digit twice)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So, we have 6 total two-digit number, but we need to make four-digit numbers. For each of these, we can arrange the other two-digits in two different ways. For example, 6824 and 8624.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In total, this means we will have 6 x 2 = 12 four-digit integers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In case you don’t believe me, listed out here are all 12…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FD221-F6AD-4028-B862-957B01C23DE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33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In other words, how many factors of 10? 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dirty="0"/>
              <a:t>A number with one 0 is divisible by 10, two 0s is divisible by 100 = 10 x 10, three 0s is divisible by 1000 = 10 x 10 x 10, and so on…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The prime factorization of 10 is 2 x 5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In 125! we multiply 125 numbers from 125 to 1 – every other number is divisible by 2 so we have </a:t>
            </a:r>
            <a:r>
              <a:rPr lang="en-US" b="0" i="1" u="sng" dirty="0"/>
              <a:t>at least</a:t>
            </a:r>
            <a:r>
              <a:rPr lang="en-US" b="0" i="1" u="none" dirty="0"/>
              <a:t> </a:t>
            </a:r>
            <a:r>
              <a:rPr lang="en-US" dirty="0"/>
              <a:t>62 2s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125 = 5 x 25 so we have at least 25 5s (125, 120, 115, …, 10, 5)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There are some additional 5’s we aren’t counting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Let’s look at multiples of 25, which would have two fives each…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dirty="0"/>
              <a:t>125, 100, 75, 50, 25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dirty="0"/>
              <a:t>5 x 25, 5 x 20, 5 x 15, 5 x 10 and 5 x 5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dirty="0"/>
              <a:t>25 = 5 x 5, 20 = 4 x 5, 15 = 3 x 5, 10 = 2 x 5, 5 = 1 x 5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dirty="0"/>
              <a:t>So, 6 additional 5s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Since 5^3 is 125, we know we have counted all the fives. 125 is the only one with 3 fives and any number with this many or more is not in our factorial.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Total = 25 + 6 = 31</a:t>
            </a:r>
          </a:p>
          <a:p>
            <a:pPr marL="640594" lvl="1" indent="-174708">
              <a:buFont typeface="Arial" panose="020B0604020202020204" pitchFamily="34" charset="0"/>
              <a:buChar char="•"/>
            </a:pPr>
            <a:r>
              <a:rPr lang="en-US" dirty="0"/>
              <a:t>We know there are enough 2s to pair with each 5 so this is also the number of 0s after the last nonzero digit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FD221-F6AD-4028-B862-957B01C23D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29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Let’s call the first number of the set of six consecutive numbers n. The other numbers will be n + 1, n + 2, n + 3, n + 4 and n + 5 (since they are consecutive)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If we add them up and combine like terms, we get 6n + 15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Notice this is factorable by 3, so we know that any six consecutive integers must be divisible by 3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If we think about this another way, we know that every third number is a multiple of 3. So in a set of six consecutive numbers, we are guaranteed two multiples of 3.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Looking at our set again, let’s suppose the second and fifth term are multiples of 3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We then know the first term is one less than a multiple of 3, the third term is one more, the fourth term is one less and the sixth term is one more.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So, when we sum the terms, we are guaranteed a multiple of 3 – no matter what six consecutive integers are chosen.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Additionally, we know it can’t be 4 or 6 because the sum will be odd. 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/>
              <a:t>It can’t be 5 because, using the same logic we used for 3, we know we will have a guaranteed 1 multiple of 5. Say it is the third term – we have with 2 numbers that are -1 and -2 a </a:t>
            </a:r>
            <a:r>
              <a:rPr lang="en-US" dirty="0" err="1"/>
              <a:t>mult</a:t>
            </a:r>
            <a:r>
              <a:rPr lang="en-US" dirty="0"/>
              <a:t> of 5 and 3 that are +1 + 2 and +3. This sums to +3 a multiple of 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3FD221-F6AD-4028-B862-957B01C23D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51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8B211-D86B-4754-935E-808D1FA80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8B1931-146D-4472-84A6-95D3B48D9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EB5E8-DAB4-4C4D-8EE6-BC49D8E1A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74291-A377-4F8F-99E1-A0CCADF50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37E77-C2E4-4C68-87FF-B62247FE6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92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CCC1E-7426-46C4-8EC0-EE89B3942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E27B00-68B4-4977-B473-5C4EC2C76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BEAFB-19FD-4A16-9542-F00CDB6AC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184D3-08E7-40A3-BF9E-EFF9EB03D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C57AB-75E7-48B7-BFA1-49F9E6238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31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06FD1-EC36-4ADD-8BF9-E08ABC882B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6A024-9379-4C27-A5AC-BC01A1B7A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9613B-E1C3-44D6-928B-B522E72F6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0A9A2-30C1-44C0-9E21-CC284545D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4B3F5-E57C-44D8-9178-18B96C8FC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7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17CB2-5044-4746-8297-671EEF957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92BEE-4AFF-4078-88FC-AED29D33D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0B1D8-C4F5-4A6E-8FE7-79D633BB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10BD4-6B6C-4B28-9CE4-70235BDE4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94A7D-7679-4ED4-8BC0-008B9248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6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EC4AA-2799-4654-92FD-8ED74626C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096C9-8054-43DA-B36F-21387E294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EC8E3-5E1B-48D8-83A6-7D5AE227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71979-0EF8-492E-99D8-172320D35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25A1A-BE65-4492-9D0A-A15F6767A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7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9F182-40BB-4C73-8C9C-23A836E30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2D9A5-8122-41F2-9556-C66FB85961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817355-785C-4012-A904-725E336C1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EC6FFB-7727-46D7-B260-97614BB63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AE5F6-5F5A-408C-ACAC-A0C162893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D9ED91-C10E-43AB-8F8C-BF38B17AD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3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0D35B-53C5-46FE-8E5C-987E797CD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5E1807-AB77-4145-9AF3-1B4D27664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2F3BE5-B8AE-412F-B16D-92EE8406B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9A146B-7495-4550-8BE9-EA401C0AA3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0116C5-26E3-43EB-862E-8917FF9A0C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EF3D91-BA6B-446D-BB9B-83781174D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F735B9-0E06-49BA-AA0C-370605CF0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CC6F63-F9C5-4F01-876F-9B4893918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1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7B4CF-DAA7-44D1-ADC5-40932CEA1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B075C7-6537-43FE-9B56-960F66D8D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F4B5F-64D1-409F-9FAE-2F30CF633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DF19C5-B129-4670-BC78-633E71C42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10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0F04E7-D6F5-43A6-989D-F57254639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16337D-5374-49B1-84EA-892F727B7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C403C-F5D2-4001-9B01-0D0FE4BB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88F48-9F4D-4B4E-BA78-8C0A22A64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2BC89-27DF-4721-905B-D533C7E62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8A8C1C-6E27-41C6-8F10-141D05232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78F43-8F19-4B6B-83F5-D6A31EB92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2B08B1-FD72-4036-9CBC-451AED6EE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C6F5A4-0ACA-44F0-81BE-7A1C7AAFB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8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B69D5-8385-4AB4-A02F-75A0B64A6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A05970-141C-49D6-902C-1DD657040E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88965-DC59-49C2-90B0-15652EE9D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A70D41-6015-4F11-8DDC-7473E5CA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2823-3D1E-47DB-8F6C-CE8C48DE592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ECD8C-0CB7-4902-85BB-0606D26EE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176B3-ADAB-42D6-896B-09F926B86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7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145BC-A4F5-456B-BCE9-A6C6E7260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08AE6-9B62-42AF-834B-0612FF134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766BD-1FA0-4D7E-A2FF-BCB559ED6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12823-3D1E-47DB-8F6C-CE8C48DE592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91692-AC4C-46B4-8A5B-3DB4E617E6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7DA867-921E-4245-8208-9AEF2FA3A0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44ED7-40DE-4994-8E98-0AA7D578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9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28DA740-43BA-4AF2-A74A-64525667E6EC}"/>
              </a:ext>
            </a:extLst>
          </p:cNvPr>
          <p:cNvGrpSpPr/>
          <p:nvPr/>
        </p:nvGrpSpPr>
        <p:grpSpPr>
          <a:xfrm>
            <a:off x="1524000" y="224328"/>
            <a:ext cx="9144000" cy="1189117"/>
            <a:chOff x="1524000" y="224328"/>
            <a:chExt cx="9144000" cy="1189117"/>
          </a:xfrm>
        </p:grpSpPr>
        <p:sp>
          <p:nvSpPr>
            <p:cNvPr id="4" name="Title 1">
              <a:extLst>
                <a:ext uri="{FF2B5EF4-FFF2-40B4-BE49-F238E27FC236}">
                  <a16:creationId xmlns:a16="http://schemas.microsoft.com/office/drawing/2014/main" id="{6DEB6D63-B04F-4F3C-9969-60E9470AA620}"/>
                </a:ext>
              </a:extLst>
            </p:cNvPr>
            <p:cNvSpPr txBox="1">
              <a:spLocks/>
            </p:cNvSpPr>
            <p:nvPr/>
          </p:nvSpPr>
          <p:spPr>
            <a:xfrm>
              <a:off x="1524000" y="554318"/>
              <a:ext cx="9144000" cy="859127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4400" dirty="0">
                  <a:latin typeface="Akzidenz Grotesk BE Bold" panose="02000503050000020004" pitchFamily="50" charset="0"/>
                </a:rPr>
                <a:t>Divisibility Rules</a:t>
              </a:r>
            </a:p>
          </p:txBody>
        </p:sp>
        <p:pic>
          <p:nvPicPr>
            <p:cNvPr id="5" name="Picture 4" descr="A close up of a logo&#10;&#10;Description automatically generated">
              <a:extLst>
                <a:ext uri="{FF2B5EF4-FFF2-40B4-BE49-F238E27FC236}">
                  <a16:creationId xmlns:a16="http://schemas.microsoft.com/office/drawing/2014/main" id="{3C647953-2959-48AF-B706-098154C62E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346" r="21043" b="38013"/>
            <a:stretch/>
          </p:blipFill>
          <p:spPr>
            <a:xfrm rot="3970741">
              <a:off x="2962274" y="-75001"/>
              <a:ext cx="1110068" cy="1708725"/>
            </a:xfrm>
            <a:prstGeom prst="rect">
              <a:avLst/>
            </a:prstGeom>
          </p:spPr>
        </p:pic>
        <p:pic>
          <p:nvPicPr>
            <p:cNvPr id="6" name="Picture 5" descr="A close up of a logo&#10;&#10;Description automatically generated">
              <a:extLst>
                <a:ext uri="{FF2B5EF4-FFF2-40B4-BE49-F238E27FC236}">
                  <a16:creationId xmlns:a16="http://schemas.microsoft.com/office/drawing/2014/main" id="{C1C48772-1588-4F4A-8AC0-2AE2E539A0D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346" r="21043" b="38013"/>
            <a:stretch/>
          </p:blipFill>
          <p:spPr>
            <a:xfrm rot="17292867" flipH="1">
              <a:off x="8076778" y="-55704"/>
              <a:ext cx="1110068" cy="1708725"/>
            </a:xfrm>
            <a:prstGeom prst="rect">
              <a:avLst/>
            </a:prstGeom>
          </p:spPr>
        </p:pic>
      </p:grp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8FD5F3AB-DC8D-4E63-AF17-B0292582D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095996"/>
              </p:ext>
            </p:extLst>
          </p:nvPr>
        </p:nvGraphicFramePr>
        <p:xfrm>
          <a:off x="1889369" y="1700351"/>
          <a:ext cx="8413262" cy="4348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8748">
                  <a:extLst>
                    <a:ext uri="{9D8B030D-6E8A-4147-A177-3AD203B41FA5}">
                      <a16:colId xmlns:a16="http://schemas.microsoft.com/office/drawing/2014/main" val="3481481994"/>
                    </a:ext>
                  </a:extLst>
                </a:gridCol>
                <a:gridCol w="7804514">
                  <a:extLst>
                    <a:ext uri="{9D8B030D-6E8A-4147-A177-3AD203B41FA5}">
                      <a16:colId xmlns:a16="http://schemas.microsoft.com/office/drawing/2014/main" val="4925091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</a:t>
                      </a:r>
                      <a:endParaRPr lang="en-US" dirty="0">
                        <a:latin typeface="Akzidenz Grotesk BE Bold" panose="02000503050000020004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RULE</a:t>
                      </a:r>
                      <a:endParaRPr lang="en-US" dirty="0">
                        <a:latin typeface="Akzidenz Grotesk BE Bold" panose="02000503050000020004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949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number has a units digit 0, 2, 4, 6 or 8.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0007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sum of the digits is a multiple of 3.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0421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number formed by the last two digits is divisible by 4.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6199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number has a units digit 0 or 5.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811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number is even, and its digits sum to a multiple of 3.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9459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result of subtracting twice the units digit from the number formed by the remaining digits is divisible by 7.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0587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number formed by the last three digits is divisible by 8.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1650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sum of the digits is a multiple of 9.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7390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number has a units digit 0.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1962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alternating addition and subtraction of the digits is a number divisible by 11.</a:t>
                      </a:r>
                      <a:endParaRPr lang="en-US" dirty="0">
                        <a:latin typeface="Akzidenz Grotesk BE Regular" panose="02000503030000020003" pitchFamily="50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233735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860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894"/>
    </mc:Choice>
    <mc:Fallback xmlns="">
      <p:transition spd="slow" advTm="9089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B4BD893B-57F4-42D0-BE9D-DB924413DA42}"/>
              </a:ext>
            </a:extLst>
          </p:cNvPr>
          <p:cNvSpPr txBox="1"/>
          <p:nvPr/>
        </p:nvSpPr>
        <p:spPr>
          <a:xfrm>
            <a:off x="1431636" y="1501480"/>
            <a:ext cx="9328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Using each of the four digits 2, 4, 6 and 8 exactly once, how many four-digit multiples of 4 can be formed?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9478586-B825-4A16-B7BC-ABBD535F8266}"/>
              </a:ext>
            </a:extLst>
          </p:cNvPr>
          <p:cNvGrpSpPr/>
          <p:nvPr/>
        </p:nvGrpSpPr>
        <p:grpSpPr>
          <a:xfrm>
            <a:off x="1524000" y="224328"/>
            <a:ext cx="9144000" cy="1189117"/>
            <a:chOff x="1524000" y="224328"/>
            <a:chExt cx="9144000" cy="1189117"/>
          </a:xfrm>
        </p:grpSpPr>
        <p:sp>
          <p:nvSpPr>
            <p:cNvPr id="38" name="Title 1">
              <a:extLst>
                <a:ext uri="{FF2B5EF4-FFF2-40B4-BE49-F238E27FC236}">
                  <a16:creationId xmlns:a16="http://schemas.microsoft.com/office/drawing/2014/main" id="{2E06F396-4E3A-4149-915F-1FD3B71B2CDC}"/>
                </a:ext>
              </a:extLst>
            </p:cNvPr>
            <p:cNvSpPr txBox="1">
              <a:spLocks/>
            </p:cNvSpPr>
            <p:nvPr/>
          </p:nvSpPr>
          <p:spPr>
            <a:xfrm>
              <a:off x="1524000" y="554318"/>
              <a:ext cx="9144000" cy="859127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4400" dirty="0">
                  <a:latin typeface="Akzidenz Grotesk BE Bold" panose="02000503050000020004" pitchFamily="50" charset="0"/>
                </a:rPr>
                <a:t>Divisibility Rules</a:t>
              </a:r>
            </a:p>
          </p:txBody>
        </p:sp>
        <p:pic>
          <p:nvPicPr>
            <p:cNvPr id="39" name="Picture 38" descr="A close up of a logo&#10;&#10;Description automatically generated">
              <a:extLst>
                <a:ext uri="{FF2B5EF4-FFF2-40B4-BE49-F238E27FC236}">
                  <a16:creationId xmlns:a16="http://schemas.microsoft.com/office/drawing/2014/main" id="{595207F6-BC80-467C-978F-6640B4BE82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346" r="21043" b="38013"/>
            <a:stretch/>
          </p:blipFill>
          <p:spPr>
            <a:xfrm rot="3970741">
              <a:off x="2962274" y="-75001"/>
              <a:ext cx="1110068" cy="1708725"/>
            </a:xfrm>
            <a:prstGeom prst="rect">
              <a:avLst/>
            </a:prstGeom>
          </p:spPr>
        </p:pic>
        <p:pic>
          <p:nvPicPr>
            <p:cNvPr id="40" name="Picture 39" descr="A close up of a logo&#10;&#10;Description automatically generated">
              <a:extLst>
                <a:ext uri="{FF2B5EF4-FFF2-40B4-BE49-F238E27FC236}">
                  <a16:creationId xmlns:a16="http://schemas.microsoft.com/office/drawing/2014/main" id="{6C0F7207-06A5-4424-BD5B-3E5BF18243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346" r="21043" b="38013"/>
            <a:stretch/>
          </p:blipFill>
          <p:spPr>
            <a:xfrm rot="17292867" flipH="1">
              <a:off x="8076778" y="-55704"/>
              <a:ext cx="1110068" cy="1708725"/>
            </a:xfrm>
            <a:prstGeom prst="rect">
              <a:avLst/>
            </a:prstGeom>
          </p:spPr>
        </p:pic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020C91C7-FBBE-4167-A940-0E72BC6ACEFB}"/>
              </a:ext>
            </a:extLst>
          </p:cNvPr>
          <p:cNvSpPr txBox="1"/>
          <p:nvPr/>
        </p:nvSpPr>
        <p:spPr>
          <a:xfrm>
            <a:off x="1431634" y="2694372"/>
            <a:ext cx="9328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24, 28, 48, 64,68, 84 (6 two-digit numbers)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9AECA4-E57A-40A1-8EE4-F3AB710B5B4D}"/>
              </a:ext>
            </a:extLst>
          </p:cNvPr>
          <p:cNvSpPr txBox="1"/>
          <p:nvPr/>
        </p:nvSpPr>
        <p:spPr>
          <a:xfrm>
            <a:off x="1431635" y="3290501"/>
            <a:ext cx="9328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24 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 6824 &amp; 8624</a:t>
            </a:r>
            <a:endParaRPr lang="en-US" sz="2400" dirty="0">
              <a:latin typeface="Akzidenz Grotesk BE Regular" panose="02000503030000020003" pitchFamily="50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89BDC3-E3D5-4BB5-BD36-80E1C332C861}"/>
              </a:ext>
            </a:extLst>
          </p:cNvPr>
          <p:cNvSpPr txBox="1"/>
          <p:nvPr/>
        </p:nvSpPr>
        <p:spPr>
          <a:xfrm>
            <a:off x="1431633" y="3886630"/>
            <a:ext cx="9328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6 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 2 = </a:t>
            </a:r>
            <a:r>
              <a:rPr lang="en-US" sz="2400" b="1" dirty="0">
                <a:solidFill>
                  <a:srgbClr val="FF0000"/>
                </a:solidFill>
                <a:latin typeface="Akzidenz Grotesk BE Regular" panose="02000503030000020003" pitchFamily="50" charset="0"/>
                <a:sym typeface="Symbol" panose="05050102010706020507" pitchFamily="18" charset="2"/>
              </a:rPr>
              <a:t>12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 four-digit multiples of 4</a:t>
            </a:r>
            <a:endParaRPr lang="en-US" sz="2400" dirty="0">
              <a:latin typeface="Akzidenz Grotesk BE Regular" panose="02000503030000020003" pitchFamily="50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ADEB9A-61EE-43A6-BD56-4FA960840D56}"/>
              </a:ext>
            </a:extLst>
          </p:cNvPr>
          <p:cNvSpPr txBox="1"/>
          <p:nvPr/>
        </p:nvSpPr>
        <p:spPr>
          <a:xfrm>
            <a:off x="1431632" y="4479357"/>
            <a:ext cx="9328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2468 2684 4264 6248 6428 8264</a:t>
            </a:r>
          </a:p>
          <a:p>
            <a:pPr algn="ctr"/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2648 2864 4628 6284 6824 8624</a:t>
            </a:r>
            <a:endParaRPr lang="en-US" sz="2400" dirty="0">
              <a:latin typeface="Akzidenz Grotesk BE Regular" panose="02000503030000020003" pitchFamily="50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698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2684"/>
    </mc:Choice>
    <mc:Fallback xmlns="">
      <p:transition spd="slow" advTm="1326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1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B4BD893B-57F4-42D0-BE9D-DB924413DA42}"/>
              </a:ext>
            </a:extLst>
          </p:cNvPr>
          <p:cNvSpPr txBox="1"/>
          <p:nvPr/>
        </p:nvSpPr>
        <p:spPr>
          <a:xfrm>
            <a:off x="1431636" y="1501480"/>
            <a:ext cx="9328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How many zeros are there after the last nonzero digit of 125!?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9478586-B825-4A16-B7BC-ABBD535F8266}"/>
              </a:ext>
            </a:extLst>
          </p:cNvPr>
          <p:cNvGrpSpPr/>
          <p:nvPr/>
        </p:nvGrpSpPr>
        <p:grpSpPr>
          <a:xfrm>
            <a:off x="1524000" y="224328"/>
            <a:ext cx="9144000" cy="1189117"/>
            <a:chOff x="1524000" y="224328"/>
            <a:chExt cx="9144000" cy="1189117"/>
          </a:xfrm>
        </p:grpSpPr>
        <p:sp>
          <p:nvSpPr>
            <p:cNvPr id="38" name="Title 1">
              <a:extLst>
                <a:ext uri="{FF2B5EF4-FFF2-40B4-BE49-F238E27FC236}">
                  <a16:creationId xmlns:a16="http://schemas.microsoft.com/office/drawing/2014/main" id="{2E06F396-4E3A-4149-915F-1FD3B71B2CDC}"/>
                </a:ext>
              </a:extLst>
            </p:cNvPr>
            <p:cNvSpPr txBox="1">
              <a:spLocks/>
            </p:cNvSpPr>
            <p:nvPr/>
          </p:nvSpPr>
          <p:spPr>
            <a:xfrm>
              <a:off x="1524000" y="554318"/>
              <a:ext cx="9144000" cy="859127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4400" dirty="0">
                  <a:latin typeface="Akzidenz Grotesk BE Bold" panose="02000503050000020004" pitchFamily="50" charset="0"/>
                </a:rPr>
                <a:t>Divisibility Rules</a:t>
              </a:r>
            </a:p>
          </p:txBody>
        </p:sp>
        <p:pic>
          <p:nvPicPr>
            <p:cNvPr id="39" name="Picture 38" descr="A close up of a logo&#10;&#10;Description automatically generated">
              <a:extLst>
                <a:ext uri="{FF2B5EF4-FFF2-40B4-BE49-F238E27FC236}">
                  <a16:creationId xmlns:a16="http://schemas.microsoft.com/office/drawing/2014/main" id="{595207F6-BC80-467C-978F-6640B4BE82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346" r="21043" b="38013"/>
            <a:stretch/>
          </p:blipFill>
          <p:spPr>
            <a:xfrm rot="3970741">
              <a:off x="2962274" y="-75001"/>
              <a:ext cx="1110068" cy="1708725"/>
            </a:xfrm>
            <a:prstGeom prst="rect">
              <a:avLst/>
            </a:prstGeom>
          </p:spPr>
        </p:pic>
        <p:pic>
          <p:nvPicPr>
            <p:cNvPr id="40" name="Picture 39" descr="A close up of a logo&#10;&#10;Description automatically generated">
              <a:extLst>
                <a:ext uri="{FF2B5EF4-FFF2-40B4-BE49-F238E27FC236}">
                  <a16:creationId xmlns:a16="http://schemas.microsoft.com/office/drawing/2014/main" id="{6C0F7207-06A5-4424-BD5B-3E5BF18243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346" r="21043" b="38013"/>
            <a:stretch/>
          </p:blipFill>
          <p:spPr>
            <a:xfrm rot="17292867" flipH="1">
              <a:off x="8076778" y="-55704"/>
              <a:ext cx="1110068" cy="1708725"/>
            </a:xfrm>
            <a:prstGeom prst="rect">
              <a:avLst/>
            </a:prstGeom>
          </p:spPr>
        </p:pic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020C91C7-FBBE-4167-A940-0E72BC6ACEFB}"/>
              </a:ext>
            </a:extLst>
          </p:cNvPr>
          <p:cNvSpPr txBox="1"/>
          <p:nvPr/>
        </p:nvSpPr>
        <p:spPr>
          <a:xfrm>
            <a:off x="1431633" y="2178850"/>
            <a:ext cx="9328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125! = 125 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 124  123  …  3  2  1</a:t>
            </a:r>
            <a:endParaRPr lang="en-US" sz="2400" dirty="0">
              <a:latin typeface="Akzidenz Grotesk BE Regular" panose="02000503030000020003" pitchFamily="50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4967AC-8335-490F-80A6-F29682B22852}"/>
              </a:ext>
            </a:extLst>
          </p:cNvPr>
          <p:cNvSpPr txBox="1"/>
          <p:nvPr/>
        </p:nvSpPr>
        <p:spPr>
          <a:xfrm>
            <a:off x="1431633" y="2851689"/>
            <a:ext cx="93287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125, 120, 115, 110, … , 15, 10, 5</a:t>
            </a:r>
          </a:p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125 = 5 </a:t>
            </a:r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 25  5 = 5  1</a:t>
            </a:r>
          </a:p>
          <a:p>
            <a:pPr algn="ctr"/>
            <a:r>
              <a:rPr lang="en-US" sz="2400" dirty="0">
                <a:latin typeface="Akzidenz Grotesk BE Regular" panose="02000503030000020003" pitchFamily="50" charset="0"/>
                <a:sym typeface="Symbol" panose="05050102010706020507" pitchFamily="18" charset="2"/>
              </a:rPr>
              <a:t>25 5s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65F067-7E38-434C-B584-40943ED1ECCE}"/>
              </a:ext>
            </a:extLst>
          </p:cNvPr>
          <p:cNvSpPr txBox="1"/>
          <p:nvPr/>
        </p:nvSpPr>
        <p:spPr>
          <a:xfrm>
            <a:off x="1431632" y="4190516"/>
            <a:ext cx="93287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Akzidenz Grotesk BE Regular" panose="02000503030000020003" pitchFamily="50" charset="0"/>
              </a:rPr>
              <a:t>125, 100, 75, 50, 25</a:t>
            </a:r>
          </a:p>
          <a:p>
            <a:pPr algn="ctr"/>
            <a:r>
              <a:rPr lang="en-US" sz="2400">
                <a:latin typeface="Akzidenz Grotesk BE Regular" panose="02000503030000020003" pitchFamily="50" charset="0"/>
                <a:sym typeface="Symbol" panose="05050102010706020507" pitchFamily="18" charset="2"/>
              </a:rPr>
              <a:t>25, 20, 15, 10, 5</a:t>
            </a:r>
          </a:p>
          <a:p>
            <a:pPr algn="ctr"/>
            <a:r>
              <a:rPr lang="en-US" sz="2400">
                <a:latin typeface="Akzidenz Grotesk BE Regular" panose="02000503030000020003" pitchFamily="50" charset="0"/>
                <a:sym typeface="Symbol" panose="05050102010706020507" pitchFamily="18" charset="2"/>
              </a:rPr>
              <a:t>5  5, 5  4, 5  3, 5  2, 5  1</a:t>
            </a:r>
          </a:p>
          <a:p>
            <a:pPr algn="ctr"/>
            <a:r>
              <a:rPr lang="en-US" sz="2400">
                <a:latin typeface="Akzidenz Grotesk BE Regular" panose="02000503030000020003" pitchFamily="50" charset="0"/>
                <a:sym typeface="Symbol" panose="05050102010706020507" pitchFamily="18" charset="2"/>
              </a:rPr>
              <a:t>6 5s</a:t>
            </a:r>
            <a:endParaRPr lang="en-US" sz="2400" dirty="0">
              <a:latin typeface="Akzidenz Grotesk BE Regular" panose="02000503030000020003" pitchFamily="50" charset="0"/>
              <a:sym typeface="Symbol" panose="05050102010706020507" pitchFamily="18" charset="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32FDE9F-78FD-4BE3-93B3-D864FB7D73DD}"/>
              </a:ext>
            </a:extLst>
          </p:cNvPr>
          <p:cNvSpPr txBox="1"/>
          <p:nvPr/>
        </p:nvSpPr>
        <p:spPr>
          <a:xfrm>
            <a:off x="1524000" y="5898674"/>
            <a:ext cx="9328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25 + 6 = </a:t>
            </a:r>
            <a:r>
              <a:rPr lang="en-US" sz="2400" b="1" dirty="0">
                <a:solidFill>
                  <a:srgbClr val="FF0000"/>
                </a:solidFill>
                <a:latin typeface="Akzidenz Grotesk BE Regular" panose="02000503030000020003" pitchFamily="50" charset="0"/>
              </a:rPr>
              <a:t>31</a:t>
            </a:r>
            <a:r>
              <a:rPr lang="en-US" sz="2400" dirty="0">
                <a:latin typeface="Akzidenz Grotesk BE Regular" panose="02000503030000020003" pitchFamily="50" charset="0"/>
              </a:rPr>
              <a:t> zeros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283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1948"/>
    </mc:Choice>
    <mc:Fallback xmlns="">
      <p:transition spd="slow" advTm="2119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1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B4BD893B-57F4-42D0-BE9D-DB924413DA42}"/>
              </a:ext>
            </a:extLst>
          </p:cNvPr>
          <p:cNvSpPr txBox="1"/>
          <p:nvPr/>
        </p:nvSpPr>
        <p:spPr>
          <a:xfrm>
            <a:off x="1431636" y="1501480"/>
            <a:ext cx="93287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What is the greatest number that evenly divides the sum of any six consecutive whole numbers?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9478586-B825-4A16-B7BC-ABBD535F8266}"/>
              </a:ext>
            </a:extLst>
          </p:cNvPr>
          <p:cNvGrpSpPr/>
          <p:nvPr/>
        </p:nvGrpSpPr>
        <p:grpSpPr>
          <a:xfrm>
            <a:off x="1524000" y="224328"/>
            <a:ext cx="9144000" cy="1189117"/>
            <a:chOff x="1524000" y="224328"/>
            <a:chExt cx="9144000" cy="1189117"/>
          </a:xfrm>
        </p:grpSpPr>
        <p:sp>
          <p:nvSpPr>
            <p:cNvPr id="38" name="Title 1">
              <a:extLst>
                <a:ext uri="{FF2B5EF4-FFF2-40B4-BE49-F238E27FC236}">
                  <a16:creationId xmlns:a16="http://schemas.microsoft.com/office/drawing/2014/main" id="{2E06F396-4E3A-4149-915F-1FD3B71B2CDC}"/>
                </a:ext>
              </a:extLst>
            </p:cNvPr>
            <p:cNvSpPr txBox="1">
              <a:spLocks/>
            </p:cNvSpPr>
            <p:nvPr/>
          </p:nvSpPr>
          <p:spPr>
            <a:xfrm>
              <a:off x="1524000" y="554318"/>
              <a:ext cx="9144000" cy="859127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4400" dirty="0">
                  <a:latin typeface="Akzidenz Grotesk BE Bold" panose="02000503050000020004" pitchFamily="50" charset="0"/>
                </a:rPr>
                <a:t>Divisibility Rules</a:t>
              </a:r>
            </a:p>
          </p:txBody>
        </p:sp>
        <p:pic>
          <p:nvPicPr>
            <p:cNvPr id="39" name="Picture 38" descr="A close up of a logo&#10;&#10;Description automatically generated">
              <a:extLst>
                <a:ext uri="{FF2B5EF4-FFF2-40B4-BE49-F238E27FC236}">
                  <a16:creationId xmlns:a16="http://schemas.microsoft.com/office/drawing/2014/main" id="{595207F6-BC80-467C-978F-6640B4BE82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346" r="21043" b="38013"/>
            <a:stretch/>
          </p:blipFill>
          <p:spPr>
            <a:xfrm rot="3970741">
              <a:off x="2962274" y="-75001"/>
              <a:ext cx="1110068" cy="1708725"/>
            </a:xfrm>
            <a:prstGeom prst="rect">
              <a:avLst/>
            </a:prstGeom>
          </p:spPr>
        </p:pic>
        <p:pic>
          <p:nvPicPr>
            <p:cNvPr id="40" name="Picture 39" descr="A close up of a logo&#10;&#10;Description automatically generated">
              <a:extLst>
                <a:ext uri="{FF2B5EF4-FFF2-40B4-BE49-F238E27FC236}">
                  <a16:creationId xmlns:a16="http://schemas.microsoft.com/office/drawing/2014/main" id="{6C0F7207-06A5-4424-BD5B-3E5BF18243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346" r="21043" b="38013"/>
            <a:stretch/>
          </p:blipFill>
          <p:spPr>
            <a:xfrm rot="17292867" flipH="1">
              <a:off x="8076778" y="-55704"/>
              <a:ext cx="1110068" cy="1708725"/>
            </a:xfrm>
            <a:prstGeom prst="rect">
              <a:avLst/>
            </a:prstGeom>
          </p:spPr>
        </p:pic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020C91C7-FBBE-4167-A940-0E72BC6ACEFB}"/>
              </a:ext>
            </a:extLst>
          </p:cNvPr>
          <p:cNvSpPr txBox="1"/>
          <p:nvPr/>
        </p:nvSpPr>
        <p:spPr>
          <a:xfrm>
            <a:off x="1431634" y="3007145"/>
            <a:ext cx="9328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{n, n + 1, n + 2, n + 3, n + 4, n + 5}</a:t>
            </a:r>
            <a:endParaRPr lang="en-US" sz="2400" dirty="0">
              <a:latin typeface="Akzidenz Grotesk BE Regular" panose="02000503030000020003" pitchFamily="50" charset="0"/>
              <a:sym typeface="Symbol" panose="05050102010706020507" pitchFamily="18" charset="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5A7FE6-2FA8-4ED1-A33A-B4D29E877F39}"/>
              </a:ext>
            </a:extLst>
          </p:cNvPr>
          <p:cNvSpPr txBox="1"/>
          <p:nvPr/>
        </p:nvSpPr>
        <p:spPr>
          <a:xfrm>
            <a:off x="1431634" y="3492615"/>
            <a:ext cx="9328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n + n + 1 + n + 2 + n + 3 + n + 4 + n + 5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BDCFFA-361F-4460-B9EA-E7A9DD437753}"/>
              </a:ext>
            </a:extLst>
          </p:cNvPr>
          <p:cNvSpPr txBox="1"/>
          <p:nvPr/>
        </p:nvSpPr>
        <p:spPr>
          <a:xfrm>
            <a:off x="1431633" y="3946247"/>
            <a:ext cx="9328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6n + 15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DB5EF4-BA2C-47D0-B33B-16FDB4095808}"/>
              </a:ext>
            </a:extLst>
          </p:cNvPr>
          <p:cNvSpPr txBox="1"/>
          <p:nvPr/>
        </p:nvSpPr>
        <p:spPr>
          <a:xfrm>
            <a:off x="1431632" y="4431717"/>
            <a:ext cx="9328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Akzidenz Grotesk BE Regular" panose="02000503030000020003" pitchFamily="50" charset="0"/>
              </a:rPr>
              <a:t>3</a:t>
            </a:r>
            <a:r>
              <a:rPr lang="en-US" sz="2400" dirty="0">
                <a:latin typeface="Akzidenz Grotesk BE Regular" panose="02000503030000020003" pitchFamily="50" charset="0"/>
              </a:rPr>
              <a:t>(2n + 5) </a:t>
            </a:r>
            <a:endParaRPr lang="en-US" sz="2400" dirty="0">
              <a:latin typeface="Akzidenz Grotesk BE Regular" panose="02000503030000020003" pitchFamily="50" charset="0"/>
              <a:sym typeface="Symbol" panose="05050102010706020507" pitchFamily="18" charset="2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03F5F9-DF9C-4501-93DA-3FF00286197F}"/>
              </a:ext>
            </a:extLst>
          </p:cNvPr>
          <p:cNvSpPr txBox="1"/>
          <p:nvPr/>
        </p:nvSpPr>
        <p:spPr>
          <a:xfrm>
            <a:off x="1524000" y="5082580"/>
            <a:ext cx="9328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-1, -2, 0, 1, 2, 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A813C71-DBBB-4B73-8B0D-A8BE680FBEEB}"/>
              </a:ext>
            </a:extLst>
          </p:cNvPr>
          <p:cNvSpPr txBox="1"/>
          <p:nvPr/>
        </p:nvSpPr>
        <p:spPr>
          <a:xfrm>
            <a:off x="1524000" y="5536212"/>
            <a:ext cx="9328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kzidenz Grotesk BE Regular" panose="02000503030000020003" pitchFamily="50" charset="0"/>
              </a:rPr>
              <a:t>-1 + (-2) + 0 + 1 + 2 + 3 = 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064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850"/>
    </mc:Choice>
    <mc:Fallback xmlns="">
      <p:transition spd="slow" advTm="778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1" grpId="0"/>
      <p:bldP spid="10" grpId="0"/>
      <p:bldP spid="11" grpId="0"/>
      <p:bldP spid="12" grpId="0"/>
      <p:bldP spid="22" grpId="0"/>
      <p:bldP spid="2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7.3|59.4|19.6|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4.7|83.1|27.9|65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13.9|10.2|3|6.3|19.4|6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3738</TotalTime>
  <Words>1291</Words>
  <Application>Microsoft Office PowerPoint</Application>
  <PresentationFormat>Widescreen</PresentationFormat>
  <Paragraphs>87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Akzidenz Grotesk BE Bold</vt:lpstr>
      <vt:lpstr>Akzidenz Grotesk BE Regular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Norton</dc:creator>
  <cp:lastModifiedBy>Cara Norton</cp:lastModifiedBy>
  <cp:revision>92</cp:revision>
  <cp:lastPrinted>2020-01-17T18:20:29Z</cp:lastPrinted>
  <dcterms:created xsi:type="dcterms:W3CDTF">2018-12-04T21:05:31Z</dcterms:created>
  <dcterms:modified xsi:type="dcterms:W3CDTF">2020-01-28T19:26:39Z</dcterms:modified>
</cp:coreProperties>
</file>