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021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86012" autoAdjust="0"/>
  </p:normalViewPr>
  <p:slideViewPr>
    <p:cSldViewPr snapToGrid="0">
      <p:cViewPr varScale="1">
        <p:scale>
          <a:sx n="94" d="100"/>
          <a:sy n="94" d="100"/>
        </p:scale>
        <p:origin x="12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EDAF9-F27D-4842-BF7B-2A4976FE6323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3A3A4-57E2-4F4E-A7C9-00D4923B1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5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Like #3-4 in warm-up problems, finding a speed.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 are setting up distance over time and converting to the units asked for by the problem.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A3A3A4-57E2-4F4E-A7C9-00D4923B1C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92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formula, distance = rate x time, comes from the definition of rate.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are we looking for in our problem? What units do we need?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 is really a unit balance. Important to make sure we only combine same units!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A3A3A4-57E2-4F4E-A7C9-00D4923B1C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65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A3A3A4-57E2-4F4E-A7C9-00D4923B1C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0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8B211-D86B-4754-935E-808D1FA80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B1931-146D-4472-84A6-95D3B48D9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EB5E8-DAB4-4C4D-8EE6-BC49D8E1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74291-A377-4F8F-99E1-A0CCADF5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37E77-C2E4-4C68-87FF-B62247FE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9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CCC1E-7426-46C4-8EC0-EE89B394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27B00-68B4-4977-B473-5C4EC2C76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BEAFB-19FD-4A16-9542-F00CDB6A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184D3-08E7-40A3-BF9E-EFF9EB03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C57AB-75E7-48B7-BFA1-49F9E6238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3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06FD1-EC36-4ADD-8BF9-E08ABC882B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6A024-9379-4C27-A5AC-BC01A1B7A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9613B-E1C3-44D6-928B-B522E72F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0A9A2-30C1-44C0-9E21-CC284545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4B3F5-E57C-44D8-9178-18B96C8F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7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17CB2-5044-4746-8297-671EEF95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2BEE-4AFF-4078-88FC-AED29D33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B1D8-C4F5-4A6E-8FE7-79D633BB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10BD4-6B6C-4B28-9CE4-70235BDE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94A7D-7679-4ED4-8BC0-008B9248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6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C4AA-2799-4654-92FD-8ED74626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096C9-8054-43DA-B36F-21387E294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EC8E3-5E1B-48D8-83A6-7D5AE227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71979-0EF8-492E-99D8-172320D3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25A1A-BE65-4492-9D0A-A15F6767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7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9F182-40BB-4C73-8C9C-23A836E3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2D9A5-8122-41F2-9556-C66FB8596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17355-785C-4012-A904-725E336C1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C6FFB-7727-46D7-B260-97614BB63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AE5F6-5F5A-408C-ACAC-A0C16289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9ED91-C10E-43AB-8F8C-BF38B17A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3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D35B-53C5-46FE-8E5C-987E797C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E1807-AB77-4145-9AF3-1B4D27664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F3BE5-B8AE-412F-B16D-92EE8406B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A146B-7495-4550-8BE9-EA401C0AA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116C5-26E3-43EB-862E-8917FF9A0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EF3D91-BA6B-446D-BB9B-83781174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F735B9-0E06-49BA-AA0C-370605CF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CC6F63-F9C5-4F01-876F-9B489391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7B4CF-DAA7-44D1-ADC5-40932CEA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075C7-6537-43FE-9B56-960F66D8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F4B5F-64D1-409F-9FAE-2F30CF63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F19C5-B129-4670-BC78-633E71C4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0F04E7-D6F5-43A6-989D-F5725463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6337D-5374-49B1-84EA-892F727B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403C-F5D2-4001-9B01-0D0FE4BB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8F48-9F4D-4B4E-BA78-8C0A22A6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2BC89-27DF-4721-905B-D533C7E62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A8C1C-6E27-41C6-8F10-141D052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8F43-8F19-4B6B-83F5-D6A31EB92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B08B1-FD72-4036-9CBC-451AED6E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6F5A4-0ACA-44F0-81BE-7A1C7AAF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8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B69D5-8385-4AB4-A02F-75A0B64A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05970-141C-49D6-902C-1DD657040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88965-DC59-49C2-90B0-15652EE9D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70D41-6015-4F11-8DDC-7473E5CA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ECD8C-0CB7-4902-85BB-0606D26EE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176B3-ADAB-42D6-896B-09F926B8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7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145BC-A4F5-456B-BCE9-A6C6E726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08AE6-9B62-42AF-834B-0612FF134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766BD-1FA0-4D7E-A2FF-BCB559ED6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2823-3D1E-47DB-8F6C-CE8C48DE5929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91692-AC4C-46B4-8A5B-3DB4E617E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DA867-921E-4245-8208-9AEF2FA3A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9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hyperlink" Target="http://corinesmiles.blogspot.com/2012/02/athelia-lesueur-choosing-fear-or-faith.html" TargetMode="Externa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hyperlink" Target="http://www.freestockphotos.biz/stockphoto/16760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EB6D63-B04F-4F3C-9969-60E9470AA620}"/>
              </a:ext>
            </a:extLst>
          </p:cNvPr>
          <p:cNvSpPr txBox="1">
            <a:spLocks/>
          </p:cNvSpPr>
          <p:nvPr/>
        </p:nvSpPr>
        <p:spPr>
          <a:xfrm>
            <a:off x="1431635" y="554318"/>
            <a:ext cx="9144000" cy="8591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kzidenz Grotesk BE Bold" panose="02000503050000020004" pitchFamily="50" charset="0"/>
              </a:rPr>
              <a:t>Distance = Rate </a:t>
            </a:r>
            <a:r>
              <a:rPr lang="en-US" sz="4400" dirty="0">
                <a:latin typeface="Akzidenz Grotesk BE Bold" panose="02000503050000020004" pitchFamily="50" charset="0"/>
                <a:sym typeface="Symbol" panose="05050102010706020507" pitchFamily="18" charset="2"/>
              </a:rPr>
              <a:t> Time</a:t>
            </a:r>
            <a:endParaRPr lang="en-US" sz="4400" dirty="0">
              <a:latin typeface="Akzidenz Grotesk BE Bold" panose="02000503050000020004" pitchFamily="50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C647953-2959-48AF-B706-098154C62E6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5400000">
            <a:off x="2260304" y="-243162"/>
            <a:ext cx="1110068" cy="17087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1C48772-1588-4F4A-8AC0-2AE2E539A0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16200000" flipH="1">
            <a:off x="8657067" y="-223875"/>
            <a:ext cx="1110068" cy="170872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1926775" y="1491067"/>
            <a:ext cx="8430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Lindsay starts at the peak of a mountain and it takes her 45 minutes to hike 15,840 feet. What was her average walking speed, in miles per hour, given 1 mile = 5,280 feet?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95FD59B-EB41-4286-8EF0-3263AC866D54}"/>
              </a:ext>
            </a:extLst>
          </p:cNvPr>
          <p:cNvGrpSpPr/>
          <p:nvPr/>
        </p:nvGrpSpPr>
        <p:grpSpPr>
          <a:xfrm>
            <a:off x="1651772" y="3583282"/>
            <a:ext cx="2826600" cy="1323439"/>
            <a:chOff x="8038230" y="3811290"/>
            <a:chExt cx="674847" cy="132343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E905D2C-BE32-4EE1-845A-3F2FD103697D}"/>
                </a:ext>
              </a:extLst>
            </p:cNvPr>
            <p:cNvSpPr txBox="1"/>
            <p:nvPr/>
          </p:nvSpPr>
          <p:spPr>
            <a:xfrm>
              <a:off x="8038230" y="3811290"/>
              <a:ext cx="67484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kzidenz Grotesk BE Regular" panose="02000503030000020003" pitchFamily="50" charset="0"/>
                </a:rPr>
                <a:t>15,840 ft</a:t>
              </a:r>
            </a:p>
            <a:p>
              <a:pPr algn="ctr"/>
              <a:r>
                <a:rPr lang="en-US" sz="40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45 min</a:t>
              </a:r>
              <a:endParaRPr lang="en-US" sz="4000" dirty="0">
                <a:latin typeface="Akzidenz Grotesk BE Regular" panose="02000503030000020003" pitchFamily="50" charset="0"/>
              </a:endParaRP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3E3DED62-B1E3-4F0F-BCAE-C0F8C5A2334E}"/>
                </a:ext>
              </a:extLst>
            </p:cNvPr>
            <p:cNvCxnSpPr>
              <a:cxnSpLocks/>
            </p:cNvCxnSpPr>
            <p:nvPr/>
          </p:nvCxnSpPr>
          <p:spPr>
            <a:xfrm>
              <a:off x="8135091" y="4455321"/>
              <a:ext cx="4983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16A057A-5760-49FA-9982-80D2EFD179D5}"/>
              </a:ext>
            </a:extLst>
          </p:cNvPr>
          <p:cNvGrpSpPr/>
          <p:nvPr/>
        </p:nvGrpSpPr>
        <p:grpSpPr>
          <a:xfrm>
            <a:off x="4708642" y="3583282"/>
            <a:ext cx="1824635" cy="1323439"/>
            <a:chOff x="8163170" y="3811290"/>
            <a:chExt cx="435629" cy="1323439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66EC0BB-09B9-4CB7-BEC1-8EC5CE5A3651}"/>
                </a:ext>
              </a:extLst>
            </p:cNvPr>
            <p:cNvSpPr txBox="1"/>
            <p:nvPr/>
          </p:nvSpPr>
          <p:spPr>
            <a:xfrm>
              <a:off x="8163170" y="3811290"/>
              <a:ext cx="4356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kzidenz Grotesk BE Regular" panose="02000503030000020003" pitchFamily="50" charset="0"/>
                </a:rPr>
                <a:t>60 min</a:t>
              </a:r>
            </a:p>
            <a:p>
              <a:pPr algn="ctr"/>
              <a:r>
                <a:rPr lang="en-US" sz="40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 h</a:t>
              </a:r>
              <a:endParaRPr lang="en-US" sz="4000" dirty="0">
                <a:latin typeface="Akzidenz Grotesk BE Regular" panose="02000503030000020003" pitchFamily="50" charset="0"/>
              </a:endParaRP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7E77724-70A6-4068-A413-EF0F9615BC65}"/>
                </a:ext>
              </a:extLst>
            </p:cNvPr>
            <p:cNvCxnSpPr>
              <a:cxnSpLocks/>
            </p:cNvCxnSpPr>
            <p:nvPr/>
          </p:nvCxnSpPr>
          <p:spPr>
            <a:xfrm>
              <a:off x="8203242" y="4435892"/>
              <a:ext cx="35546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98181A8-AA52-4EAD-B8CA-4B9D52763237}"/>
              </a:ext>
            </a:extLst>
          </p:cNvPr>
          <p:cNvGrpSpPr/>
          <p:nvPr/>
        </p:nvGrpSpPr>
        <p:grpSpPr>
          <a:xfrm>
            <a:off x="6402655" y="3546164"/>
            <a:ext cx="2826600" cy="1323439"/>
            <a:chOff x="8038231" y="3811290"/>
            <a:chExt cx="674847" cy="132343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0DCCAFB-4C86-483F-BEB0-C1430D4FBEBF}"/>
                </a:ext>
              </a:extLst>
            </p:cNvPr>
            <p:cNvSpPr txBox="1"/>
            <p:nvPr/>
          </p:nvSpPr>
          <p:spPr>
            <a:xfrm>
              <a:off x="8038231" y="3811290"/>
              <a:ext cx="67484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kzidenz Grotesk BE Regular" panose="02000503030000020003" pitchFamily="50" charset="0"/>
                </a:rPr>
                <a:t>1 mi</a:t>
              </a:r>
            </a:p>
            <a:p>
              <a:pPr algn="ctr"/>
              <a:r>
                <a:rPr lang="en-US" sz="40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5,280 ft</a:t>
              </a:r>
              <a:endParaRPr lang="en-US" sz="4000" dirty="0">
                <a:latin typeface="Akzidenz Grotesk BE Regular" panose="02000503030000020003" pitchFamily="50" charset="0"/>
              </a:endParaRP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5CE3DF6-333E-4C97-908A-1CD73F79CC2C}"/>
                </a:ext>
              </a:extLst>
            </p:cNvPr>
            <p:cNvCxnSpPr>
              <a:cxnSpLocks/>
            </p:cNvCxnSpPr>
            <p:nvPr/>
          </p:nvCxnSpPr>
          <p:spPr>
            <a:xfrm>
              <a:off x="8164503" y="4455321"/>
              <a:ext cx="41434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FB01EC5-2525-48F4-8467-DBB7533B9B9E}"/>
              </a:ext>
            </a:extLst>
          </p:cNvPr>
          <p:cNvSpPr txBox="1"/>
          <p:nvPr/>
        </p:nvSpPr>
        <p:spPr>
          <a:xfrm>
            <a:off x="4216638" y="3816410"/>
            <a:ext cx="516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ym typeface="Symbol" panose="05050102010706020507" pitchFamily="18" charset="2"/>
              </a:rPr>
              <a:t></a:t>
            </a:r>
            <a:endParaRPr lang="en-US" sz="4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35B59A2-E7E4-4C3D-933C-C9A822BA37F1}"/>
              </a:ext>
            </a:extLst>
          </p:cNvPr>
          <p:cNvSpPr txBox="1"/>
          <p:nvPr/>
        </p:nvSpPr>
        <p:spPr>
          <a:xfrm>
            <a:off x="6388188" y="3811116"/>
            <a:ext cx="516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ym typeface="Symbol" panose="05050102010706020507" pitchFamily="18" charset="2"/>
              </a:rPr>
              <a:t></a:t>
            </a:r>
            <a:endParaRPr lang="en-US" sz="40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D2397FD-77AC-47AD-A08A-71793D713CA7}"/>
              </a:ext>
            </a:extLst>
          </p:cNvPr>
          <p:cNvCxnSpPr>
            <a:cxnSpLocks/>
          </p:cNvCxnSpPr>
          <p:nvPr/>
        </p:nvCxnSpPr>
        <p:spPr>
          <a:xfrm>
            <a:off x="3024335" y="4614976"/>
            <a:ext cx="791885" cy="0"/>
          </a:xfrm>
          <a:prstGeom prst="line">
            <a:avLst/>
          </a:prstGeom>
          <a:ln w="28575">
            <a:solidFill>
              <a:srgbClr val="F37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6F7D2BF-DEED-4F65-85BA-B1246BC54DD7}"/>
              </a:ext>
            </a:extLst>
          </p:cNvPr>
          <p:cNvCxnSpPr>
            <a:cxnSpLocks/>
          </p:cNvCxnSpPr>
          <p:nvPr/>
        </p:nvCxnSpPr>
        <p:spPr>
          <a:xfrm>
            <a:off x="5573446" y="3992936"/>
            <a:ext cx="791885" cy="0"/>
          </a:xfrm>
          <a:prstGeom prst="line">
            <a:avLst/>
          </a:prstGeom>
          <a:ln w="28575">
            <a:solidFill>
              <a:srgbClr val="F37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DD66E38-C6FE-4841-9DC7-CCC3789FE10A}"/>
              </a:ext>
            </a:extLst>
          </p:cNvPr>
          <p:cNvCxnSpPr>
            <a:cxnSpLocks/>
          </p:cNvCxnSpPr>
          <p:nvPr/>
        </p:nvCxnSpPr>
        <p:spPr>
          <a:xfrm>
            <a:off x="3686487" y="3992367"/>
            <a:ext cx="458271" cy="5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5A6C825-07B9-40C5-B990-7CF74178F5FF}"/>
              </a:ext>
            </a:extLst>
          </p:cNvPr>
          <p:cNvCxnSpPr>
            <a:cxnSpLocks/>
          </p:cNvCxnSpPr>
          <p:nvPr/>
        </p:nvCxnSpPr>
        <p:spPr>
          <a:xfrm>
            <a:off x="8301752" y="4548845"/>
            <a:ext cx="458271" cy="5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5EDE928-D6D2-46F2-B36F-8124A04B4DDC}"/>
              </a:ext>
            </a:extLst>
          </p:cNvPr>
          <p:cNvSpPr txBox="1"/>
          <p:nvPr/>
        </p:nvSpPr>
        <p:spPr>
          <a:xfrm>
            <a:off x="8828972" y="3833325"/>
            <a:ext cx="1966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ym typeface="Symbol" panose="05050102010706020507" pitchFamily="18" charset="2"/>
              </a:rPr>
              <a:t>= </a:t>
            </a:r>
            <a:r>
              <a:rPr lang="en-US" sz="4000" dirty="0">
                <a:solidFill>
                  <a:srgbClr val="FF0000"/>
                </a:solidFill>
                <a:sym typeface="Symbol" panose="05050102010706020507" pitchFamily="18" charset="2"/>
              </a:rPr>
              <a:t>4 mi/h</a:t>
            </a:r>
            <a:endParaRPr lang="en-US" sz="4000" dirty="0">
              <a:solidFill>
                <a:srgbClr val="FF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2F1F19B-8527-473E-BC37-4385B176CDD0}"/>
              </a:ext>
            </a:extLst>
          </p:cNvPr>
          <p:cNvGrpSpPr/>
          <p:nvPr/>
        </p:nvGrpSpPr>
        <p:grpSpPr>
          <a:xfrm>
            <a:off x="7788540" y="4772401"/>
            <a:ext cx="2556588" cy="1542619"/>
            <a:chOff x="7788540" y="4128587"/>
            <a:chExt cx="2556588" cy="1542619"/>
          </a:xfrm>
        </p:grpSpPr>
        <p:pic>
          <p:nvPicPr>
            <p:cNvPr id="19" name="Picture 18" descr="A close up of a necklace&#10;&#10;Description automatically generated">
              <a:extLst>
                <a:ext uri="{FF2B5EF4-FFF2-40B4-BE49-F238E27FC236}">
                  <a16:creationId xmlns:a16="http://schemas.microsoft.com/office/drawing/2014/main" id="{D919ADC5-0B5B-43A2-9B1C-E6DF3E3A5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 flipH="1" flipV="1">
              <a:off x="7788540" y="4128587"/>
              <a:ext cx="2556588" cy="1542619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8BF4B76-80AE-484F-907A-BB7E846B7D02}"/>
                </a:ext>
              </a:extLst>
            </p:cNvPr>
            <p:cNvSpPr txBox="1"/>
            <p:nvPr/>
          </p:nvSpPr>
          <p:spPr>
            <a:xfrm rot="21118319">
              <a:off x="7875468" y="4728164"/>
              <a:ext cx="242005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kzidenz Grotesk BE Regular" panose="02000503030000020003" pitchFamily="50" charset="0"/>
                </a:rPr>
                <a:t>(5,000 + 200 + 80) </a:t>
              </a:r>
              <a:r>
                <a:rPr lang="en-US" sz="1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 3</a:t>
              </a:r>
              <a:endParaRPr lang="en-US" sz="1400" dirty="0">
                <a:latin typeface="Akzidenz Grotesk BE Regular" panose="02000503030000020003" pitchFamily="50" charset="0"/>
              </a:endParaRPr>
            </a:p>
            <a:p>
              <a:pPr algn="ctr"/>
              <a:r>
                <a:rPr lang="en-US" sz="1400" dirty="0">
                  <a:latin typeface="Akzidenz Grotesk BE Regular" panose="02000503030000020003" pitchFamily="50" charset="0"/>
                </a:rPr>
                <a:t>15,000 + 600 + 240</a:t>
              </a:r>
            </a:p>
            <a:p>
              <a:pPr algn="ctr"/>
              <a:r>
                <a:rPr lang="en-US" sz="1400" dirty="0">
                  <a:latin typeface="Akzidenz Grotesk BE Regular" panose="02000503030000020003" pitchFamily="50" charset="0"/>
                </a:rPr>
                <a:t>15,840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EC467FF-30F3-47E9-887A-D3ABB6474696}"/>
              </a:ext>
            </a:extLst>
          </p:cNvPr>
          <p:cNvGrpSpPr/>
          <p:nvPr/>
        </p:nvGrpSpPr>
        <p:grpSpPr>
          <a:xfrm>
            <a:off x="2124253" y="4394720"/>
            <a:ext cx="799131" cy="732010"/>
            <a:chOff x="2124253" y="3750906"/>
            <a:chExt cx="799131" cy="73201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48FD555-3874-43C8-AD10-39ECC91DBF65}"/>
                </a:ext>
              </a:extLst>
            </p:cNvPr>
            <p:cNvSpPr txBox="1"/>
            <p:nvPr/>
          </p:nvSpPr>
          <p:spPr>
            <a:xfrm>
              <a:off x="2124253" y="4113584"/>
              <a:ext cx="237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3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78FD18C0-F828-4DED-8A6A-37F804A6D0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62109" y="3750906"/>
              <a:ext cx="561275" cy="47488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23A4A2F-13B0-4272-8344-E69814BD6DD4}"/>
              </a:ext>
            </a:extLst>
          </p:cNvPr>
          <p:cNvGrpSpPr/>
          <p:nvPr/>
        </p:nvGrpSpPr>
        <p:grpSpPr>
          <a:xfrm>
            <a:off x="4893406" y="3441784"/>
            <a:ext cx="738849" cy="704613"/>
            <a:chOff x="4893406" y="2797970"/>
            <a:chExt cx="738849" cy="704613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D319447-F221-4B37-8E6F-C9AE84536561}"/>
                </a:ext>
              </a:extLst>
            </p:cNvPr>
            <p:cNvSpPr txBox="1"/>
            <p:nvPr/>
          </p:nvSpPr>
          <p:spPr>
            <a:xfrm>
              <a:off x="5394399" y="2797970"/>
              <a:ext cx="237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4</a:t>
              </a: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EDC004AA-9FA8-491B-9297-2AB05BBACD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93406" y="3021251"/>
              <a:ext cx="527541" cy="481332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F5B7069-AA56-4941-B4F7-6CA4D03411AE}"/>
              </a:ext>
            </a:extLst>
          </p:cNvPr>
          <p:cNvGrpSpPr/>
          <p:nvPr/>
        </p:nvGrpSpPr>
        <p:grpSpPr>
          <a:xfrm>
            <a:off x="6950208" y="4291656"/>
            <a:ext cx="1648156" cy="746450"/>
            <a:chOff x="6950208" y="3647842"/>
            <a:chExt cx="1648156" cy="746450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43CD6D4-A901-4D5E-9082-5D6D4E19BE81}"/>
                </a:ext>
              </a:extLst>
            </p:cNvPr>
            <p:cNvCxnSpPr/>
            <p:nvPr/>
          </p:nvCxnSpPr>
          <p:spPr>
            <a:xfrm>
              <a:off x="6950208" y="3647842"/>
              <a:ext cx="1426192" cy="527400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CEC7D3D-C00A-4146-B616-0A0DBE947627}"/>
                </a:ext>
              </a:extLst>
            </p:cNvPr>
            <p:cNvSpPr txBox="1"/>
            <p:nvPr/>
          </p:nvSpPr>
          <p:spPr>
            <a:xfrm>
              <a:off x="8360508" y="4024960"/>
              <a:ext cx="237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92D050"/>
                  </a:solidFill>
                  <a:latin typeface="Akzidenz Grotesk BE Regular" panose="02000503030000020003" pitchFamily="50" charset="0"/>
                </a:rPr>
                <a:t>1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F4F2A34-EF28-4DDB-8BE5-D176DAE0C72F}"/>
              </a:ext>
            </a:extLst>
          </p:cNvPr>
          <p:cNvGrpSpPr/>
          <p:nvPr/>
        </p:nvGrpSpPr>
        <p:grpSpPr>
          <a:xfrm>
            <a:off x="1886397" y="3404656"/>
            <a:ext cx="1818978" cy="732010"/>
            <a:chOff x="1886397" y="2760842"/>
            <a:chExt cx="1818978" cy="732010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77A1A07-4A76-46A2-8F06-1490963EF194}"/>
                </a:ext>
              </a:extLst>
            </p:cNvPr>
            <p:cNvSpPr txBox="1"/>
            <p:nvPr/>
          </p:nvSpPr>
          <p:spPr>
            <a:xfrm>
              <a:off x="1886397" y="2760842"/>
              <a:ext cx="237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92D050"/>
                  </a:solidFill>
                  <a:latin typeface="Akzidenz Grotesk BE Regular" panose="02000503030000020003" pitchFamily="50" charset="0"/>
                </a:rPr>
                <a:t>3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93B164C5-B7BE-4EE9-A06A-330C9C73875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63922" y="3042854"/>
              <a:ext cx="1641453" cy="449998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96750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984"/>
    </mc:Choice>
    <mc:Fallback xmlns="">
      <p:transition spd="slow" advTm="2079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5" grpId="0"/>
      <p:bldP spid="47" grpId="0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1758F2E-751C-4FE2-95B2-FF6FB0A401B1}"/>
              </a:ext>
            </a:extLst>
          </p:cNvPr>
          <p:cNvGrpSpPr/>
          <p:nvPr/>
        </p:nvGrpSpPr>
        <p:grpSpPr>
          <a:xfrm>
            <a:off x="1722602" y="253829"/>
            <a:ext cx="9144000" cy="1357278"/>
            <a:chOff x="1431635" y="56167"/>
            <a:chExt cx="9144000" cy="1357278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6DEB6D63-B04F-4F3C-9969-60E9470AA620}"/>
                </a:ext>
              </a:extLst>
            </p:cNvPr>
            <p:cNvSpPr txBox="1">
              <a:spLocks/>
            </p:cNvSpPr>
            <p:nvPr/>
          </p:nvSpPr>
          <p:spPr>
            <a:xfrm>
              <a:off x="1431635" y="554318"/>
              <a:ext cx="9144000" cy="85912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4400" dirty="0">
                  <a:latin typeface="Akzidenz Grotesk BE Bold" panose="02000503050000020004" pitchFamily="50" charset="0"/>
                </a:rPr>
                <a:t>Distance = Rate </a:t>
              </a:r>
              <a:r>
                <a:rPr lang="en-US" sz="4400" dirty="0">
                  <a:latin typeface="Akzidenz Grotesk BE Bold" panose="02000503050000020004" pitchFamily="50" charset="0"/>
                  <a:sym typeface="Symbol" panose="05050102010706020507" pitchFamily="18" charset="2"/>
                </a:rPr>
                <a:t> Time</a:t>
              </a:r>
              <a:endParaRPr lang="en-US" sz="4400" dirty="0">
                <a:latin typeface="Akzidenz Grotesk BE Bold" panose="02000503050000020004" pitchFamily="50" charset="0"/>
              </a:endParaRPr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3C647953-2959-48AF-B706-098154C62E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5400000">
              <a:off x="2260304" y="-243162"/>
              <a:ext cx="1110068" cy="1708725"/>
            </a:xfrm>
            <a:prstGeom prst="rect">
              <a:avLst/>
            </a:prstGeom>
          </p:spPr>
        </p:pic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C1C48772-1588-4F4A-8AC0-2AE2E539A0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16200000" flipH="1">
              <a:off x="8657067" y="-223875"/>
              <a:ext cx="1110068" cy="1708725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4361996" y="4443129"/>
            <a:ext cx="3204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R</a:t>
            </a:r>
            <a:r>
              <a:rPr lang="en-US" sz="4000" dirty="0">
                <a:latin typeface="Akzidenz Grotesk BE Regular" panose="02000503030000020003" pitchFamily="50" charset="0"/>
              </a:rPr>
              <a:t> </a:t>
            </a:r>
            <a:r>
              <a:rPr lang="en-US" sz="40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T</a:t>
            </a:r>
            <a:endParaRPr lang="en-US" sz="4000" dirty="0">
              <a:solidFill>
                <a:srgbClr val="F37021"/>
              </a:solidFill>
              <a:latin typeface="Akzidenz Grotesk BE Regular" panose="02000503030000020003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3F6C6E-4D3E-44C1-A991-849660276EB1}"/>
              </a:ext>
            </a:extLst>
          </p:cNvPr>
          <p:cNvSpPr txBox="1"/>
          <p:nvPr/>
        </p:nvSpPr>
        <p:spPr>
          <a:xfrm>
            <a:off x="2047283" y="1618834"/>
            <a:ext cx="849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kzidenz Grotesk BE Regular" panose="02000503030000020003" pitchFamily="50" charset="0"/>
              </a:rPr>
              <a:t>A</a:t>
            </a:r>
            <a:r>
              <a:rPr lang="en-US" sz="2400" b="1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 rate </a:t>
            </a:r>
            <a:r>
              <a:rPr lang="en-US" sz="2400" dirty="0">
                <a:latin typeface="Akzidenz Grotesk BE Regular" panose="02000503030000020003" pitchFamily="50" charset="0"/>
              </a:rPr>
              <a:t>is a ratio between two related quantities in different units.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A3DEEA-E8D5-46F9-A300-9DD57E78F767}"/>
              </a:ext>
            </a:extLst>
          </p:cNvPr>
          <p:cNvSpPr txBox="1"/>
          <p:nvPr/>
        </p:nvSpPr>
        <p:spPr>
          <a:xfrm>
            <a:off x="3531535" y="2142757"/>
            <a:ext cx="5227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Speed</a:t>
            </a:r>
            <a:r>
              <a:rPr lang="en-US" sz="2400" dirty="0">
                <a:latin typeface="Akzidenz Grotesk BE Regular" panose="02000503030000020003" pitchFamily="50" charset="0"/>
              </a:rPr>
              <a:t> is distance over time (i.e. </a:t>
            </a:r>
            <a:r>
              <a:rPr lang="en-US" sz="2400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mi/h</a:t>
            </a:r>
            <a:r>
              <a:rPr lang="en-US" sz="2400" dirty="0">
                <a:latin typeface="Akzidenz Grotesk BE Regular" panose="02000503030000020003" pitchFamily="50" charset="0"/>
              </a:rPr>
              <a:t>).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DC672C-3373-49D7-88E4-CA8335087F79}"/>
              </a:ext>
            </a:extLst>
          </p:cNvPr>
          <p:cNvGrpSpPr/>
          <p:nvPr/>
        </p:nvGrpSpPr>
        <p:grpSpPr>
          <a:xfrm>
            <a:off x="5222548" y="2507269"/>
            <a:ext cx="1746901" cy="1323439"/>
            <a:chOff x="5044966" y="3730541"/>
            <a:chExt cx="1746901" cy="1323439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07CF931-6CE4-44D5-9AAB-4FF90657DF93}"/>
                </a:ext>
              </a:extLst>
            </p:cNvPr>
            <p:cNvSpPr txBox="1"/>
            <p:nvPr/>
          </p:nvSpPr>
          <p:spPr>
            <a:xfrm>
              <a:off x="5044966" y="3997900"/>
              <a:ext cx="17469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R </a:t>
              </a:r>
              <a:r>
                <a:rPr lang="en-US" sz="4000" dirty="0">
                  <a:latin typeface="Akzidenz Grotesk BE Regular" panose="02000503030000020003" pitchFamily="50" charset="0"/>
                </a:rPr>
                <a:t>=</a:t>
              </a:r>
              <a:endPara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1AF0DA1-B8E1-4CE6-BE2E-54BD6957D0F3}"/>
                </a:ext>
              </a:extLst>
            </p:cNvPr>
            <p:cNvGrpSpPr/>
            <p:nvPr/>
          </p:nvGrpSpPr>
          <p:grpSpPr>
            <a:xfrm>
              <a:off x="6095999" y="3730541"/>
              <a:ext cx="695867" cy="1323439"/>
              <a:chOff x="8017210" y="3811290"/>
              <a:chExt cx="695867" cy="1323439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255C35-A7EF-4AEF-8933-476EA561DA9D}"/>
                  </a:ext>
                </a:extLst>
              </p:cNvPr>
              <p:cNvSpPr txBox="1"/>
              <p:nvPr/>
            </p:nvSpPr>
            <p:spPr>
              <a:xfrm>
                <a:off x="8038230" y="3811290"/>
                <a:ext cx="67484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rgbClr val="7030A0"/>
                    </a:solidFill>
                    <a:latin typeface="Akzidenz Grotesk BE Regular" panose="02000503030000020003" pitchFamily="50" charset="0"/>
                  </a:rPr>
                  <a:t>D</a:t>
                </a:r>
                <a:endParaRPr lang="en-US" sz="4000" dirty="0">
                  <a:latin typeface="Akzidenz Grotesk BE Regular" panose="02000503030000020003" pitchFamily="50" charset="0"/>
                </a:endParaRPr>
              </a:p>
              <a:p>
                <a:pPr algn="ctr"/>
                <a:r>
                  <a:rPr lang="en-US" sz="4000" dirty="0">
                    <a:solidFill>
                      <a:srgbClr val="F37021"/>
                    </a:solidFill>
                    <a:latin typeface="Akzidenz Grotesk BE Regular" panose="02000503030000020003" pitchFamily="50" charset="0"/>
                    <a:sym typeface="Symbol" panose="05050102010706020507" pitchFamily="18" charset="2"/>
                  </a:rPr>
                  <a:t>T</a:t>
                </a:r>
                <a:endParaRPr lang="en-US" sz="4000" dirty="0">
                  <a:solidFill>
                    <a:srgbClr val="F37021"/>
                  </a:solidFill>
                  <a:latin typeface="Akzidenz Grotesk BE Regular" panose="02000503030000020003" pitchFamily="50" charset="0"/>
                </a:endParaRP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009485A7-9FFF-4EAC-8380-81BFF093F41B}"/>
                  </a:ext>
                </a:extLst>
              </p:cNvPr>
              <p:cNvCxnSpPr/>
              <p:nvPr/>
            </p:nvCxnSpPr>
            <p:spPr>
              <a:xfrm>
                <a:off x="8017210" y="4455321"/>
                <a:ext cx="6958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8CE4AA5-0F85-4707-858E-876472294650}"/>
              </a:ext>
            </a:extLst>
          </p:cNvPr>
          <p:cNvGrpSpPr/>
          <p:nvPr/>
        </p:nvGrpSpPr>
        <p:grpSpPr>
          <a:xfrm>
            <a:off x="5013908" y="5239166"/>
            <a:ext cx="1746901" cy="1323439"/>
            <a:chOff x="5044966" y="3730541"/>
            <a:chExt cx="1746901" cy="132343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CE5B0BD-00F6-43A4-9066-E00CC97F755A}"/>
                </a:ext>
              </a:extLst>
            </p:cNvPr>
            <p:cNvSpPr txBox="1"/>
            <p:nvPr/>
          </p:nvSpPr>
          <p:spPr>
            <a:xfrm>
              <a:off x="5044966" y="3997900"/>
              <a:ext cx="17469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F37021"/>
                  </a:solidFill>
                  <a:latin typeface="Akzidenz Grotesk BE Regular" panose="02000503030000020003" pitchFamily="50" charset="0"/>
                </a:rPr>
                <a:t>T</a:t>
              </a:r>
              <a:r>
                <a: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 </a:t>
              </a:r>
              <a:r>
                <a:rPr lang="en-US" sz="4000" dirty="0">
                  <a:latin typeface="Akzidenz Grotesk BE Regular" panose="02000503030000020003" pitchFamily="50" charset="0"/>
                </a:rPr>
                <a:t>=</a:t>
              </a:r>
              <a:endPara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072BF29A-8A68-4724-8007-83071CCE3C30}"/>
                </a:ext>
              </a:extLst>
            </p:cNvPr>
            <p:cNvGrpSpPr/>
            <p:nvPr/>
          </p:nvGrpSpPr>
          <p:grpSpPr>
            <a:xfrm>
              <a:off x="6095999" y="3730541"/>
              <a:ext cx="695867" cy="1323439"/>
              <a:chOff x="8017210" y="3811290"/>
              <a:chExt cx="695867" cy="1323439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FF6B208-09B8-4F53-A0E4-5BE04F86633A}"/>
                  </a:ext>
                </a:extLst>
              </p:cNvPr>
              <p:cNvSpPr txBox="1"/>
              <p:nvPr/>
            </p:nvSpPr>
            <p:spPr>
              <a:xfrm>
                <a:off x="8038230" y="3811290"/>
                <a:ext cx="67484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rgbClr val="7030A0"/>
                    </a:solidFill>
                    <a:latin typeface="Akzidenz Grotesk BE Regular" panose="02000503030000020003" pitchFamily="50" charset="0"/>
                  </a:rPr>
                  <a:t>D</a:t>
                </a:r>
                <a:endParaRPr lang="en-US" sz="4000" dirty="0">
                  <a:latin typeface="Akzidenz Grotesk BE Regular" panose="02000503030000020003" pitchFamily="50" charset="0"/>
                </a:endParaRPr>
              </a:p>
              <a:p>
                <a:pPr algn="ctr"/>
                <a:r>
                  <a:rPr lang="en-US" sz="4000" dirty="0">
                    <a:solidFill>
                      <a:srgbClr val="00B0F0"/>
                    </a:solidFill>
                    <a:latin typeface="Akzidenz Grotesk BE Regular" panose="02000503030000020003" pitchFamily="50" charset="0"/>
                    <a:sym typeface="Symbol" panose="05050102010706020507" pitchFamily="18" charset="2"/>
                  </a:rPr>
                  <a:t>R</a:t>
                </a:r>
                <a:endPara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</a:endParaRPr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92187E3-0BAF-4327-8372-12F422DDFB47}"/>
                  </a:ext>
                </a:extLst>
              </p:cNvPr>
              <p:cNvCxnSpPr/>
              <p:nvPr/>
            </p:nvCxnSpPr>
            <p:spPr>
              <a:xfrm>
                <a:off x="8017210" y="4455321"/>
                <a:ext cx="6958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863BEF9-1546-4E60-976C-29758F5D1280}"/>
              </a:ext>
            </a:extLst>
          </p:cNvPr>
          <p:cNvGrpSpPr/>
          <p:nvPr/>
        </p:nvGrpSpPr>
        <p:grpSpPr>
          <a:xfrm>
            <a:off x="4164145" y="2891127"/>
            <a:ext cx="1114683" cy="461665"/>
            <a:chOff x="4164145" y="2891127"/>
            <a:chExt cx="1114683" cy="4616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05300DB-2F4F-4DE8-87F5-39E5883F20EE}"/>
                </a:ext>
              </a:extLst>
            </p:cNvPr>
            <p:cNvSpPr txBox="1"/>
            <p:nvPr/>
          </p:nvSpPr>
          <p:spPr>
            <a:xfrm>
              <a:off x="4164145" y="2891127"/>
              <a:ext cx="7489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mi/h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F066D70-A30E-4B22-AA9C-5116722BBEF6}"/>
                </a:ext>
              </a:extLst>
            </p:cNvPr>
            <p:cNvCxnSpPr>
              <a:stCxn id="37" idx="1"/>
              <a:endCxn id="50" idx="3"/>
            </p:cNvCxnSpPr>
            <p:nvPr/>
          </p:nvCxnSpPr>
          <p:spPr>
            <a:xfrm flipH="1" flipV="1">
              <a:off x="4913068" y="3121960"/>
              <a:ext cx="365760" cy="0"/>
            </a:xfrm>
            <a:prstGeom prst="straightConnector1">
              <a:avLst/>
            </a:prstGeom>
            <a:ln w="127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A791E3A-510C-4D98-BB5F-5DEC407FE022}"/>
              </a:ext>
            </a:extLst>
          </p:cNvPr>
          <p:cNvGrpSpPr/>
          <p:nvPr/>
        </p:nvGrpSpPr>
        <p:grpSpPr>
          <a:xfrm>
            <a:off x="6969448" y="2627483"/>
            <a:ext cx="839628" cy="461665"/>
            <a:chOff x="6969448" y="2627483"/>
            <a:chExt cx="839628" cy="46166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3733313-ECF4-4C2D-84D9-640896D1B3FD}"/>
                </a:ext>
              </a:extLst>
            </p:cNvPr>
            <p:cNvSpPr txBox="1"/>
            <p:nvPr/>
          </p:nvSpPr>
          <p:spPr>
            <a:xfrm>
              <a:off x="7323046" y="2627483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Akzidenz Grotesk BE Regular" panose="02000503030000020003" pitchFamily="50" charset="0"/>
                </a:rPr>
                <a:t>mi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C5B6F70-06BA-4822-B5A3-51366E249E14}"/>
                </a:ext>
              </a:extLst>
            </p:cNvPr>
            <p:cNvCxnSpPr>
              <a:endCxn id="51" idx="1"/>
            </p:cNvCxnSpPr>
            <p:nvPr/>
          </p:nvCxnSpPr>
          <p:spPr>
            <a:xfrm flipV="1">
              <a:off x="6969448" y="2858316"/>
              <a:ext cx="365760" cy="0"/>
            </a:xfrm>
            <a:prstGeom prst="straightConnector1">
              <a:avLst/>
            </a:prstGeom>
            <a:ln w="127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7920A84-DA25-4503-B009-FA27F70FBC46}"/>
              </a:ext>
            </a:extLst>
          </p:cNvPr>
          <p:cNvGrpSpPr/>
          <p:nvPr/>
        </p:nvGrpSpPr>
        <p:grpSpPr>
          <a:xfrm>
            <a:off x="6969448" y="3251681"/>
            <a:ext cx="769096" cy="461665"/>
            <a:chOff x="6969448" y="3251681"/>
            <a:chExt cx="769096" cy="461665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095EC25-AF3B-434D-9A14-DB829168D07E}"/>
                </a:ext>
              </a:extLst>
            </p:cNvPr>
            <p:cNvSpPr txBox="1"/>
            <p:nvPr/>
          </p:nvSpPr>
          <p:spPr>
            <a:xfrm>
              <a:off x="7393578" y="3251681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37021"/>
                  </a:solidFill>
                  <a:latin typeface="Akzidenz Grotesk BE Regular" panose="02000503030000020003" pitchFamily="50" charset="0"/>
                </a:rPr>
                <a:t>h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9242DBA-3111-47D3-B60B-9547958ECBAD}"/>
                </a:ext>
              </a:extLst>
            </p:cNvPr>
            <p:cNvCxnSpPr>
              <a:endCxn id="52" idx="1"/>
            </p:cNvCxnSpPr>
            <p:nvPr/>
          </p:nvCxnSpPr>
          <p:spPr>
            <a:xfrm>
              <a:off x="6969448" y="3482513"/>
              <a:ext cx="365760" cy="1"/>
            </a:xfrm>
            <a:prstGeom prst="straightConnector1">
              <a:avLst/>
            </a:prstGeom>
            <a:ln w="12700">
              <a:solidFill>
                <a:srgbClr val="F3702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EB9899F-EE1E-46AB-B1DF-F670540F3C7D}"/>
              </a:ext>
            </a:extLst>
          </p:cNvPr>
          <p:cNvGrpSpPr/>
          <p:nvPr/>
        </p:nvGrpSpPr>
        <p:grpSpPr>
          <a:xfrm>
            <a:off x="5121196" y="3775497"/>
            <a:ext cx="1639613" cy="628870"/>
            <a:chOff x="5282197" y="3983422"/>
            <a:chExt cx="1639613" cy="628870"/>
          </a:xfrm>
        </p:grpSpPr>
        <p:sp>
          <p:nvSpPr>
            <p:cNvPr id="61" name="Arrow: Down 60">
              <a:extLst>
                <a:ext uri="{FF2B5EF4-FFF2-40B4-BE49-F238E27FC236}">
                  <a16:creationId xmlns:a16="http://schemas.microsoft.com/office/drawing/2014/main" id="{AFE08B53-BD06-4B7C-9689-573845AAE4D6}"/>
                </a:ext>
              </a:extLst>
            </p:cNvPr>
            <p:cNvSpPr/>
            <p:nvPr/>
          </p:nvSpPr>
          <p:spPr>
            <a:xfrm>
              <a:off x="5919853" y="3983422"/>
              <a:ext cx="352295" cy="62887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C99D59F-EBD6-4820-B14E-60770B439234}"/>
                </a:ext>
              </a:extLst>
            </p:cNvPr>
            <p:cNvSpPr txBox="1"/>
            <p:nvPr/>
          </p:nvSpPr>
          <p:spPr>
            <a:xfrm>
              <a:off x="5282197" y="4043612"/>
              <a:ext cx="1639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zidenz Grotesk BE Regular" panose="02000503030000020003" pitchFamily="50" charset="0"/>
                </a:rPr>
                <a:t>Rearrange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0832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813"/>
    </mc:Choice>
    <mc:Fallback xmlns="">
      <p:transition spd="slow" advTm="1008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EB6D63-B04F-4F3C-9969-60E9470AA620}"/>
              </a:ext>
            </a:extLst>
          </p:cNvPr>
          <p:cNvSpPr txBox="1">
            <a:spLocks/>
          </p:cNvSpPr>
          <p:nvPr/>
        </p:nvSpPr>
        <p:spPr>
          <a:xfrm>
            <a:off x="1431635" y="554318"/>
            <a:ext cx="9144000" cy="8591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kzidenz Grotesk BE Bold" panose="02000503050000020004" pitchFamily="50" charset="0"/>
              </a:rPr>
              <a:t>Distance = Rate </a:t>
            </a:r>
            <a:r>
              <a:rPr lang="en-US" sz="4400" dirty="0">
                <a:latin typeface="Akzidenz Grotesk BE Bold" panose="02000503050000020004" pitchFamily="50" charset="0"/>
                <a:sym typeface="Symbol" panose="05050102010706020507" pitchFamily="18" charset="2"/>
              </a:rPr>
              <a:t> Time</a:t>
            </a:r>
            <a:endParaRPr lang="en-US" sz="4400" dirty="0">
              <a:latin typeface="Akzidenz Grotesk BE Bold" panose="02000503050000020004" pitchFamily="50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C647953-2959-48AF-B706-098154C62E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5400000">
            <a:off x="2260304" y="-243162"/>
            <a:ext cx="1110068" cy="17087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1C48772-1588-4F4A-8AC0-2AE2E539A0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16200000" flipH="1">
            <a:off x="8657067" y="-223875"/>
            <a:ext cx="1110068" cy="170872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1431636" y="1501480"/>
            <a:ext cx="9328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Brice rides his bike at a constant speed of 8 mi/h for 15 minutes, then speeds up and rides at a constant speed of 10 mi/h for 30 minutes. During these 45 minutes, how many miles did he travel?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B57DB2-2D76-4D71-B296-5A5C9B72DD60}"/>
              </a:ext>
            </a:extLst>
          </p:cNvPr>
          <p:cNvSpPr txBox="1"/>
          <p:nvPr/>
        </p:nvSpPr>
        <p:spPr>
          <a:xfrm>
            <a:off x="5930907" y="2814388"/>
            <a:ext cx="3204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R</a:t>
            </a:r>
            <a:r>
              <a:rPr lang="en-US" sz="4000" dirty="0">
                <a:latin typeface="Akzidenz Grotesk BE Regular" panose="02000503030000020003" pitchFamily="50" charset="0"/>
              </a:rPr>
              <a:t> </a:t>
            </a:r>
            <a:r>
              <a:rPr lang="en-US" sz="40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T</a:t>
            </a:r>
            <a:endParaRPr lang="en-US" sz="4000" dirty="0">
              <a:solidFill>
                <a:srgbClr val="F37021"/>
              </a:solidFill>
              <a:latin typeface="Akzidenz Grotesk BE Regular" panose="02000503030000020003" pitchFamily="50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954480C-33D6-45E1-B7AE-995051F5AE4D}"/>
              </a:ext>
            </a:extLst>
          </p:cNvPr>
          <p:cNvGrpSpPr/>
          <p:nvPr/>
        </p:nvGrpSpPr>
        <p:grpSpPr>
          <a:xfrm>
            <a:off x="7159266" y="2294791"/>
            <a:ext cx="747347" cy="650632"/>
            <a:chOff x="7159266" y="2294791"/>
            <a:chExt cx="747347" cy="650632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7DD3CEE-E499-4F8D-87DD-275243B889BF}"/>
                </a:ext>
              </a:extLst>
            </p:cNvPr>
            <p:cNvSpPr/>
            <p:nvPr/>
          </p:nvSpPr>
          <p:spPr>
            <a:xfrm>
              <a:off x="7159266" y="2294791"/>
              <a:ext cx="747347" cy="34290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7030A0"/>
                </a:solidFill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B1297CA-3DC2-42F4-99A7-573BB0B41402}"/>
                </a:ext>
              </a:extLst>
            </p:cNvPr>
            <p:cNvCxnSpPr>
              <a:stCxn id="82" idx="2"/>
            </p:cNvCxnSpPr>
            <p:nvPr/>
          </p:nvCxnSpPr>
          <p:spPr>
            <a:xfrm flipH="1">
              <a:off x="7532939" y="2637692"/>
              <a:ext cx="1" cy="30773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9ED3A7-7385-42FB-B5C8-858ACE805CF6}"/>
              </a:ext>
            </a:extLst>
          </p:cNvPr>
          <p:cNvCxnSpPr/>
          <p:nvPr/>
        </p:nvCxnSpPr>
        <p:spPr>
          <a:xfrm>
            <a:off x="7159266" y="1890346"/>
            <a:ext cx="27432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B888CE2-AD78-464D-91A9-E6D0FC060152}"/>
              </a:ext>
            </a:extLst>
          </p:cNvPr>
          <p:cNvCxnSpPr/>
          <p:nvPr/>
        </p:nvCxnSpPr>
        <p:spPr>
          <a:xfrm>
            <a:off x="7452338" y="2253759"/>
            <a:ext cx="29718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C301096-7D15-42EB-87DA-7A06CE44CBE5}"/>
              </a:ext>
            </a:extLst>
          </p:cNvPr>
          <p:cNvSpPr txBox="1"/>
          <p:nvPr/>
        </p:nvSpPr>
        <p:spPr>
          <a:xfrm>
            <a:off x="441036" y="3581076"/>
            <a:ext cx="4992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8 mi/h</a:t>
            </a:r>
            <a:r>
              <a:rPr lang="en-US" sz="4000" dirty="0">
                <a:latin typeface="Akzidenz Grotesk BE Regular" panose="02000503030000020003" pitchFamily="50" charset="0"/>
              </a:rPr>
              <a:t> </a:t>
            </a:r>
            <a:r>
              <a:rPr lang="en-US" sz="40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15 min</a:t>
            </a:r>
            <a:endParaRPr lang="en-US" sz="4000" dirty="0">
              <a:solidFill>
                <a:srgbClr val="F37021"/>
              </a:solidFill>
              <a:latin typeface="Akzidenz Grotesk BE Regular" panose="02000503030000020003" pitchFamily="50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4FA329B-8CDB-4701-8828-2E690B658337}"/>
              </a:ext>
            </a:extLst>
          </p:cNvPr>
          <p:cNvSpPr txBox="1"/>
          <p:nvPr/>
        </p:nvSpPr>
        <p:spPr>
          <a:xfrm>
            <a:off x="275942" y="4288962"/>
            <a:ext cx="4664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8 mi/h</a:t>
            </a:r>
            <a:r>
              <a:rPr lang="en-US" sz="4000" dirty="0">
                <a:latin typeface="Akzidenz Grotesk BE Regular" panose="02000503030000020003" pitchFamily="50" charset="0"/>
              </a:rPr>
              <a:t> </a:t>
            </a:r>
            <a:r>
              <a:rPr lang="en-US" sz="40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¼ h</a:t>
            </a:r>
            <a:endParaRPr lang="en-US" sz="4000" dirty="0">
              <a:solidFill>
                <a:srgbClr val="F37021"/>
              </a:solidFill>
              <a:latin typeface="Akzidenz Grotesk BE Regular" panose="02000503030000020003" pitchFamily="50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7F0A119-11DE-4326-85F5-6702096E240C}"/>
              </a:ext>
            </a:extLst>
          </p:cNvPr>
          <p:cNvCxnSpPr>
            <a:cxnSpLocks/>
          </p:cNvCxnSpPr>
          <p:nvPr/>
        </p:nvCxnSpPr>
        <p:spPr>
          <a:xfrm>
            <a:off x="2679102" y="4708281"/>
            <a:ext cx="4626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66B49AA-CF29-4E31-90EC-6B82353BE5AC}"/>
              </a:ext>
            </a:extLst>
          </p:cNvPr>
          <p:cNvCxnSpPr>
            <a:cxnSpLocks/>
          </p:cNvCxnSpPr>
          <p:nvPr/>
        </p:nvCxnSpPr>
        <p:spPr>
          <a:xfrm>
            <a:off x="4168863" y="4702420"/>
            <a:ext cx="4626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B5A066F-115B-4414-B1E1-3DE76164EF7D}"/>
              </a:ext>
            </a:extLst>
          </p:cNvPr>
          <p:cNvSpPr txBox="1"/>
          <p:nvPr/>
        </p:nvSpPr>
        <p:spPr>
          <a:xfrm>
            <a:off x="441036" y="4945427"/>
            <a:ext cx="4992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2 mi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1B3B63-582F-43E1-BEF3-01CF6A6A1FD8}"/>
              </a:ext>
            </a:extLst>
          </p:cNvPr>
          <p:cNvGrpSpPr/>
          <p:nvPr/>
        </p:nvGrpSpPr>
        <p:grpSpPr>
          <a:xfrm>
            <a:off x="5270496" y="3660775"/>
            <a:ext cx="640080" cy="640080"/>
            <a:chOff x="7252994" y="4545377"/>
            <a:chExt cx="914400" cy="914400"/>
          </a:xfrm>
        </p:grpSpPr>
        <p:pic>
          <p:nvPicPr>
            <p:cNvPr id="17" name="Picture 16" descr="A close up of a clock&#10;&#10;Description automatically generated">
              <a:extLst>
                <a:ext uri="{FF2B5EF4-FFF2-40B4-BE49-F238E27FC236}">
                  <a16:creationId xmlns:a16="http://schemas.microsoft.com/office/drawing/2014/main" id="{03B4F0E1-5321-4350-8E77-1A38B874B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7252994" y="4545377"/>
              <a:ext cx="914400" cy="914400"/>
            </a:xfrm>
            <a:prstGeom prst="rect">
              <a:avLst/>
            </a:prstGeom>
          </p:spPr>
        </p:pic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2B22EA61-D417-4208-8B56-530B392A2BD4}"/>
                </a:ext>
              </a:extLst>
            </p:cNvPr>
            <p:cNvSpPr/>
            <p:nvPr/>
          </p:nvSpPr>
          <p:spPr>
            <a:xfrm>
              <a:off x="7286570" y="4561369"/>
              <a:ext cx="864832" cy="864832"/>
            </a:xfrm>
            <a:prstGeom prst="arc">
              <a:avLst/>
            </a:prstGeom>
            <a:solidFill>
              <a:srgbClr val="F37021">
                <a:alpha val="50196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180440E0-C1A2-4B54-8FE9-B7DBB7711B5F}"/>
              </a:ext>
            </a:extLst>
          </p:cNvPr>
          <p:cNvSpPr txBox="1"/>
          <p:nvPr/>
        </p:nvSpPr>
        <p:spPr>
          <a:xfrm>
            <a:off x="6326489" y="3632497"/>
            <a:ext cx="4992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10 mi/h</a:t>
            </a:r>
            <a:r>
              <a:rPr lang="en-US" sz="4000" dirty="0">
                <a:latin typeface="Akzidenz Grotesk BE Regular" panose="02000503030000020003" pitchFamily="50" charset="0"/>
              </a:rPr>
              <a:t> </a:t>
            </a:r>
            <a:r>
              <a:rPr lang="en-US" sz="40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30 min</a:t>
            </a:r>
            <a:endParaRPr lang="en-US" sz="4000" dirty="0">
              <a:solidFill>
                <a:srgbClr val="F37021"/>
              </a:solidFill>
              <a:latin typeface="Akzidenz Grotesk BE Regular" panose="02000503030000020003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3DF03F-D4E1-4886-8A70-64A9DBC4D32B}"/>
              </a:ext>
            </a:extLst>
          </p:cNvPr>
          <p:cNvSpPr txBox="1"/>
          <p:nvPr/>
        </p:nvSpPr>
        <p:spPr>
          <a:xfrm>
            <a:off x="6161395" y="4340383"/>
            <a:ext cx="4664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10 mi/h</a:t>
            </a:r>
            <a:r>
              <a:rPr lang="en-US" sz="4000" dirty="0">
                <a:latin typeface="Akzidenz Grotesk BE Regular" panose="02000503030000020003" pitchFamily="50" charset="0"/>
              </a:rPr>
              <a:t> </a:t>
            </a:r>
            <a:r>
              <a:rPr lang="en-US" sz="40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½ h</a:t>
            </a:r>
            <a:endParaRPr lang="en-US" sz="4000" dirty="0">
              <a:solidFill>
                <a:srgbClr val="F37021"/>
              </a:solidFill>
              <a:latin typeface="Akzidenz Grotesk BE Regular" panose="02000503030000020003" pitchFamily="50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0DC81C0-D54C-4F9B-9AD5-DA893B824D61}"/>
              </a:ext>
            </a:extLst>
          </p:cNvPr>
          <p:cNvCxnSpPr>
            <a:cxnSpLocks/>
          </p:cNvCxnSpPr>
          <p:nvPr/>
        </p:nvCxnSpPr>
        <p:spPr>
          <a:xfrm>
            <a:off x="8680563" y="4759702"/>
            <a:ext cx="4626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C4DC705-6862-4BE5-AD2C-67EA581CA4F9}"/>
              </a:ext>
            </a:extLst>
          </p:cNvPr>
          <p:cNvCxnSpPr>
            <a:cxnSpLocks/>
          </p:cNvCxnSpPr>
          <p:nvPr/>
        </p:nvCxnSpPr>
        <p:spPr>
          <a:xfrm>
            <a:off x="10177148" y="4753841"/>
            <a:ext cx="4626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F26863E-DD05-45E9-83DB-7103E1310C16}"/>
              </a:ext>
            </a:extLst>
          </p:cNvPr>
          <p:cNvSpPr txBox="1"/>
          <p:nvPr/>
        </p:nvSpPr>
        <p:spPr>
          <a:xfrm>
            <a:off x="6326489" y="4996848"/>
            <a:ext cx="4992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5 mi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642CF0-B7BB-451E-BFD1-530AB033EFD2}"/>
              </a:ext>
            </a:extLst>
          </p:cNvPr>
          <p:cNvGrpSpPr/>
          <p:nvPr/>
        </p:nvGrpSpPr>
        <p:grpSpPr>
          <a:xfrm>
            <a:off x="11319044" y="3708495"/>
            <a:ext cx="640080" cy="640080"/>
            <a:chOff x="11177888" y="4135278"/>
            <a:chExt cx="640080" cy="64008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4D066BF-8B5F-4EC8-A7EE-05D5DA6C641F}"/>
                </a:ext>
              </a:extLst>
            </p:cNvPr>
            <p:cNvGrpSpPr/>
            <p:nvPr/>
          </p:nvGrpSpPr>
          <p:grpSpPr>
            <a:xfrm>
              <a:off x="11177888" y="4135278"/>
              <a:ext cx="640080" cy="640080"/>
              <a:chOff x="7252994" y="4545377"/>
              <a:chExt cx="914400" cy="914400"/>
            </a:xfrm>
          </p:grpSpPr>
          <p:pic>
            <p:nvPicPr>
              <p:cNvPr id="26" name="Picture 25" descr="A close up of a clock&#10;&#10;Description automatically generated">
                <a:extLst>
                  <a:ext uri="{FF2B5EF4-FFF2-40B4-BE49-F238E27FC236}">
                    <a16:creationId xmlns:a16="http://schemas.microsoft.com/office/drawing/2014/main" id="{233594F7-86B4-459B-932A-6D446288F7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5"/>
                  </a:ext>
                </a:extLst>
              </a:blip>
              <a:stretch>
                <a:fillRect/>
              </a:stretch>
            </p:blipFill>
            <p:spPr>
              <a:xfrm>
                <a:off x="7252994" y="4545377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7" name="Arc 26">
                <a:extLst>
                  <a:ext uri="{FF2B5EF4-FFF2-40B4-BE49-F238E27FC236}">
                    <a16:creationId xmlns:a16="http://schemas.microsoft.com/office/drawing/2014/main" id="{232FA0CB-8BBB-4710-AE7D-D7DB8EB930B1}"/>
                  </a:ext>
                </a:extLst>
              </p:cNvPr>
              <p:cNvSpPr/>
              <p:nvPr/>
            </p:nvSpPr>
            <p:spPr>
              <a:xfrm>
                <a:off x="7294164" y="4568964"/>
                <a:ext cx="864831" cy="864830"/>
              </a:xfrm>
              <a:prstGeom prst="arc">
                <a:avLst/>
              </a:prstGeom>
              <a:solidFill>
                <a:srgbClr val="F37021">
                  <a:alpha val="50196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8" name="Arc 27">
              <a:extLst>
                <a:ext uri="{FF2B5EF4-FFF2-40B4-BE49-F238E27FC236}">
                  <a16:creationId xmlns:a16="http://schemas.microsoft.com/office/drawing/2014/main" id="{48DE3793-F82E-4596-9692-55423CEFA198}"/>
                </a:ext>
              </a:extLst>
            </p:cNvPr>
            <p:cNvSpPr/>
            <p:nvPr/>
          </p:nvSpPr>
          <p:spPr>
            <a:xfrm flipV="1">
              <a:off x="11208702" y="4152862"/>
              <a:ext cx="605382" cy="605382"/>
            </a:xfrm>
            <a:prstGeom prst="arc">
              <a:avLst/>
            </a:prstGeom>
            <a:solidFill>
              <a:srgbClr val="F37021">
                <a:alpha val="50196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0871E2B-B8FC-4B01-9114-D7959AD19CA1}"/>
              </a:ext>
            </a:extLst>
          </p:cNvPr>
          <p:cNvCxnSpPr>
            <a:cxnSpLocks/>
          </p:cNvCxnSpPr>
          <p:nvPr/>
        </p:nvCxnSpPr>
        <p:spPr>
          <a:xfrm>
            <a:off x="2679102" y="4174881"/>
            <a:ext cx="4626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5E39607-7305-4A6B-82AF-2FE178AFFB53}"/>
              </a:ext>
            </a:extLst>
          </p:cNvPr>
          <p:cNvCxnSpPr>
            <a:cxnSpLocks/>
          </p:cNvCxnSpPr>
          <p:nvPr/>
        </p:nvCxnSpPr>
        <p:spPr>
          <a:xfrm>
            <a:off x="4416513" y="4169020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5DE9633-1D63-4191-8210-D774F301120A}"/>
              </a:ext>
            </a:extLst>
          </p:cNvPr>
          <p:cNvCxnSpPr>
            <a:cxnSpLocks/>
          </p:cNvCxnSpPr>
          <p:nvPr/>
        </p:nvCxnSpPr>
        <p:spPr>
          <a:xfrm>
            <a:off x="8722590" y="4229675"/>
            <a:ext cx="4626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545E387-A29F-4479-AC7C-26B297416F95}"/>
              </a:ext>
            </a:extLst>
          </p:cNvPr>
          <p:cNvCxnSpPr>
            <a:cxnSpLocks/>
          </p:cNvCxnSpPr>
          <p:nvPr/>
        </p:nvCxnSpPr>
        <p:spPr>
          <a:xfrm>
            <a:off x="10460001" y="422381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AAE089B-5701-4F2F-96D6-D2D4688FA577}"/>
              </a:ext>
            </a:extLst>
          </p:cNvPr>
          <p:cNvSpPr txBox="1"/>
          <p:nvPr/>
        </p:nvSpPr>
        <p:spPr>
          <a:xfrm>
            <a:off x="3023763" y="5782356"/>
            <a:ext cx="5429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D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2 mi</a:t>
            </a:r>
            <a:r>
              <a:rPr lang="en-US" sz="4000" dirty="0">
                <a:latin typeface="Akzidenz Grotesk BE Regular" panose="02000503030000020003" pitchFamily="50" charset="0"/>
              </a:rPr>
              <a:t> + </a:t>
            </a:r>
            <a:r>
              <a:rPr lang="en-US" sz="4000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5 mi </a:t>
            </a:r>
            <a:r>
              <a:rPr lang="en-US" sz="4000" dirty="0">
                <a:latin typeface="Akzidenz Grotesk BE Regular" panose="02000503030000020003" pitchFamily="50" charset="0"/>
              </a:rPr>
              <a:t>= </a:t>
            </a:r>
            <a:r>
              <a:rPr lang="en-US" sz="4000" dirty="0">
                <a:solidFill>
                  <a:srgbClr val="FF0000"/>
                </a:solidFill>
                <a:latin typeface="Akzidenz Grotesk BE Regular" panose="02000503030000020003" pitchFamily="50" charset="0"/>
              </a:rPr>
              <a:t>7 mi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2A8E9C-3E95-4892-B047-FCF26696F82A}"/>
              </a:ext>
            </a:extLst>
          </p:cNvPr>
          <p:cNvCxnSpPr/>
          <p:nvPr/>
        </p:nvCxnSpPr>
        <p:spPr>
          <a:xfrm>
            <a:off x="6153150" y="3581076"/>
            <a:ext cx="0" cy="207223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7283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208"/>
    </mc:Choice>
    <mc:Fallback xmlns="">
      <p:transition spd="slow" advTm="1522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2" grpId="0"/>
      <p:bldP spid="43" grpId="0"/>
      <p:bldP spid="49" grpId="0"/>
      <p:bldP spid="19" grpId="0"/>
      <p:bldP spid="20" grpId="0"/>
      <p:bldP spid="24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EB6D63-B04F-4F3C-9969-60E9470AA620}"/>
              </a:ext>
            </a:extLst>
          </p:cNvPr>
          <p:cNvSpPr txBox="1">
            <a:spLocks/>
          </p:cNvSpPr>
          <p:nvPr/>
        </p:nvSpPr>
        <p:spPr>
          <a:xfrm>
            <a:off x="1431635" y="554318"/>
            <a:ext cx="9144000" cy="8591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kzidenz Grotesk BE Bold" panose="02000503050000020004" pitchFamily="50" charset="0"/>
              </a:rPr>
              <a:t>Distance = Rate </a:t>
            </a:r>
            <a:r>
              <a:rPr lang="en-US" sz="4400" dirty="0">
                <a:latin typeface="Akzidenz Grotesk BE Bold" panose="02000503050000020004" pitchFamily="50" charset="0"/>
                <a:sym typeface="Symbol" panose="05050102010706020507" pitchFamily="18" charset="2"/>
              </a:rPr>
              <a:t> Time</a:t>
            </a:r>
            <a:endParaRPr lang="en-US" sz="4400" dirty="0">
              <a:latin typeface="Akzidenz Grotesk BE Bold" panose="02000503050000020004" pitchFamily="50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C647953-2959-48AF-B706-098154C62E6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5400000">
            <a:off x="2260304" y="-243162"/>
            <a:ext cx="1110068" cy="17087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1C48772-1588-4F4A-8AC0-2AE2E539A0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16200000" flipH="1">
            <a:off x="8657067" y="-223875"/>
            <a:ext cx="1110068" cy="170872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713195" y="1491067"/>
            <a:ext cx="10372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How many minutes faster will Jacob complete a 100-mile drive traveling at a rate of 60 miles per hour than if he traveled at a rate of 50 miles per hour?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262B2DA-C83A-49F2-B7E3-2CF5D6C9775C}"/>
              </a:ext>
            </a:extLst>
          </p:cNvPr>
          <p:cNvGrpSpPr/>
          <p:nvPr/>
        </p:nvGrpSpPr>
        <p:grpSpPr>
          <a:xfrm>
            <a:off x="2393894" y="1571136"/>
            <a:ext cx="1097280" cy="1105389"/>
            <a:chOff x="2393894" y="1571136"/>
            <a:chExt cx="1097280" cy="1105389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7DD3CEE-E499-4F8D-87DD-275243B889BF}"/>
                </a:ext>
              </a:extLst>
            </p:cNvPr>
            <p:cNvSpPr/>
            <p:nvPr/>
          </p:nvSpPr>
          <p:spPr>
            <a:xfrm>
              <a:off x="2393894" y="1571136"/>
              <a:ext cx="1097280" cy="34290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7030A0"/>
                </a:solidFill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B1297CA-3DC2-42F4-99A7-573BB0B41402}"/>
                </a:ext>
              </a:extLst>
            </p:cNvPr>
            <p:cNvCxnSpPr>
              <a:cxnSpLocks/>
            </p:cNvCxnSpPr>
            <p:nvPr/>
          </p:nvCxnSpPr>
          <p:spPr>
            <a:xfrm>
              <a:off x="3171825" y="1914037"/>
              <a:ext cx="0" cy="7624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9ED3A7-7385-42FB-B5C8-858ACE805CF6}"/>
              </a:ext>
            </a:extLst>
          </p:cNvPr>
          <p:cNvCxnSpPr>
            <a:cxnSpLocks/>
          </p:cNvCxnSpPr>
          <p:nvPr/>
        </p:nvCxnSpPr>
        <p:spPr>
          <a:xfrm>
            <a:off x="2057400" y="2253759"/>
            <a:ext cx="216738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B888CE2-AD78-464D-91A9-E6D0FC060152}"/>
              </a:ext>
            </a:extLst>
          </p:cNvPr>
          <p:cNvCxnSpPr>
            <a:cxnSpLocks/>
          </p:cNvCxnSpPr>
          <p:nvPr/>
        </p:nvCxnSpPr>
        <p:spPr>
          <a:xfrm>
            <a:off x="8248650" y="2253759"/>
            <a:ext cx="232698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4FA329B-8CDB-4701-8828-2E690B658337}"/>
              </a:ext>
            </a:extLst>
          </p:cNvPr>
          <p:cNvSpPr txBox="1"/>
          <p:nvPr/>
        </p:nvSpPr>
        <p:spPr>
          <a:xfrm>
            <a:off x="3742325" y="4535937"/>
            <a:ext cx="3729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T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baseline="30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5</a:t>
            </a:r>
            <a:r>
              <a:rPr lang="en-US" sz="4000" spc="-3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/</a:t>
            </a:r>
            <a:r>
              <a:rPr lang="en-US" sz="4000" spc="-300" baseline="-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3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 h </a:t>
            </a:r>
          </a:p>
          <a:p>
            <a:r>
              <a:rPr lang="en-US" sz="4000" dirty="0">
                <a:latin typeface="Akzidenz Grotesk BE Regular" panose="02000503030000020003" pitchFamily="50" charset="0"/>
              </a:rPr>
              <a:t>   =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1</a:t>
            </a:r>
            <a:r>
              <a:rPr lang="en-US" sz="4000" baseline="30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2</a:t>
            </a:r>
            <a:r>
              <a:rPr lang="en-US" sz="4000" spc="-3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/</a:t>
            </a:r>
            <a:r>
              <a:rPr lang="en-US" sz="4000" spc="-300" baseline="-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3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 h</a:t>
            </a:r>
            <a:r>
              <a:rPr lang="en-US" sz="4000" dirty="0">
                <a:latin typeface="Akzidenz Grotesk BE Regular" panose="02000503030000020003" pitchFamily="50" charset="0"/>
              </a:rPr>
              <a:t> </a:t>
            </a:r>
          </a:p>
          <a:p>
            <a:r>
              <a:rPr lang="en-US" sz="4000" dirty="0">
                <a:latin typeface="Akzidenz Grotesk BE Regular" panose="02000503030000020003" pitchFamily="50" charset="0"/>
              </a:rPr>
              <a:t>   =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100 min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2A8E9C-3E95-4892-B047-FCF26696F82A}"/>
              </a:ext>
            </a:extLst>
          </p:cNvPr>
          <p:cNvCxnSpPr>
            <a:cxnSpLocks/>
          </p:cNvCxnSpPr>
          <p:nvPr/>
        </p:nvCxnSpPr>
        <p:spPr>
          <a:xfrm>
            <a:off x="3457575" y="3515273"/>
            <a:ext cx="0" cy="30474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1F0F59F-A659-4772-BD0C-C6059FCFD5F4}"/>
              </a:ext>
            </a:extLst>
          </p:cNvPr>
          <p:cNvGrpSpPr/>
          <p:nvPr/>
        </p:nvGrpSpPr>
        <p:grpSpPr>
          <a:xfrm>
            <a:off x="2484716" y="2192736"/>
            <a:ext cx="1746901" cy="1323439"/>
            <a:chOff x="5044966" y="3730541"/>
            <a:chExt cx="1746901" cy="132343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DEE4F8A-6587-4CF8-8427-D7A2D79B1A6E}"/>
                </a:ext>
              </a:extLst>
            </p:cNvPr>
            <p:cNvSpPr txBox="1"/>
            <p:nvPr/>
          </p:nvSpPr>
          <p:spPr>
            <a:xfrm>
              <a:off x="5044966" y="3997900"/>
              <a:ext cx="17469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F37021"/>
                  </a:solidFill>
                  <a:latin typeface="Akzidenz Grotesk BE Regular" panose="02000503030000020003" pitchFamily="50" charset="0"/>
                </a:rPr>
                <a:t>T</a:t>
              </a:r>
              <a:r>
                <a: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 </a:t>
              </a:r>
              <a:r>
                <a:rPr lang="en-US" sz="4000" dirty="0">
                  <a:latin typeface="Akzidenz Grotesk BE Regular" panose="02000503030000020003" pitchFamily="50" charset="0"/>
                </a:rPr>
                <a:t>=</a:t>
              </a:r>
              <a:endPara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095FD59B-EB41-4286-8EF0-3263AC866D54}"/>
                </a:ext>
              </a:extLst>
            </p:cNvPr>
            <p:cNvGrpSpPr/>
            <p:nvPr/>
          </p:nvGrpSpPr>
          <p:grpSpPr>
            <a:xfrm>
              <a:off x="6095999" y="3730541"/>
              <a:ext cx="695867" cy="1323439"/>
              <a:chOff x="8017210" y="3811290"/>
              <a:chExt cx="695867" cy="1323439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E905D2C-BE32-4EE1-845A-3F2FD103697D}"/>
                  </a:ext>
                </a:extLst>
              </p:cNvPr>
              <p:cNvSpPr txBox="1"/>
              <p:nvPr/>
            </p:nvSpPr>
            <p:spPr>
              <a:xfrm>
                <a:off x="8038230" y="3811290"/>
                <a:ext cx="67484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rgbClr val="7030A0"/>
                    </a:solidFill>
                    <a:latin typeface="Akzidenz Grotesk BE Regular" panose="02000503030000020003" pitchFamily="50" charset="0"/>
                  </a:rPr>
                  <a:t>D</a:t>
                </a:r>
                <a:endParaRPr lang="en-US" sz="4000" dirty="0">
                  <a:latin typeface="Akzidenz Grotesk BE Regular" panose="02000503030000020003" pitchFamily="50" charset="0"/>
                </a:endParaRPr>
              </a:p>
              <a:p>
                <a:pPr algn="ctr"/>
                <a:r>
                  <a:rPr lang="en-US" sz="4000" dirty="0">
                    <a:solidFill>
                      <a:srgbClr val="00B0F0"/>
                    </a:solidFill>
                    <a:latin typeface="Akzidenz Grotesk BE Regular" panose="02000503030000020003" pitchFamily="50" charset="0"/>
                    <a:sym typeface="Symbol" panose="05050102010706020507" pitchFamily="18" charset="2"/>
                  </a:rPr>
                  <a:t>R</a:t>
                </a:r>
                <a:endPara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</a:endParaRP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3E3DED62-B1E3-4F0F-BCAE-C0F8C5A2334E}"/>
                  </a:ext>
                </a:extLst>
              </p:cNvPr>
              <p:cNvCxnSpPr/>
              <p:nvPr/>
            </p:nvCxnSpPr>
            <p:spPr>
              <a:xfrm>
                <a:off x="8017210" y="4455321"/>
                <a:ext cx="6958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2E8FB8C-126F-498E-AA3E-1033392275A8}"/>
              </a:ext>
            </a:extLst>
          </p:cNvPr>
          <p:cNvGrpSpPr/>
          <p:nvPr/>
        </p:nvGrpSpPr>
        <p:grpSpPr>
          <a:xfrm>
            <a:off x="3723275" y="3316371"/>
            <a:ext cx="2699104" cy="1323439"/>
            <a:chOff x="3723275" y="3316371"/>
            <a:chExt cx="2699104" cy="132343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85C3610-1D84-4B86-929F-23F727E2ABCC}"/>
                </a:ext>
              </a:extLst>
            </p:cNvPr>
            <p:cNvSpPr txBox="1"/>
            <p:nvPr/>
          </p:nvSpPr>
          <p:spPr>
            <a:xfrm>
              <a:off x="4534692" y="3316371"/>
              <a:ext cx="18876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  <a:latin typeface="Akzidenz Grotesk BE Regular" panose="02000503030000020003" pitchFamily="50" charset="0"/>
                </a:rPr>
                <a:t>100 mi</a:t>
              </a:r>
              <a:endParaRPr lang="en-US" sz="4000" dirty="0">
                <a:latin typeface="Akzidenz Grotesk BE Regular" panose="02000503030000020003" pitchFamily="50" charset="0"/>
              </a:endParaRPr>
            </a:p>
            <a:p>
              <a:pPr algn="ctr"/>
              <a:r>
                <a: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  <a:sym typeface="Symbol" panose="05050102010706020507" pitchFamily="18" charset="2"/>
                </a:rPr>
                <a:t>60 mi/h</a:t>
              </a:r>
              <a:endPara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DCF1433-346C-412A-AE8D-CAD9B293FE38}"/>
                </a:ext>
              </a:extLst>
            </p:cNvPr>
            <p:cNvSpPr txBox="1"/>
            <p:nvPr/>
          </p:nvSpPr>
          <p:spPr>
            <a:xfrm>
              <a:off x="3723275" y="3569800"/>
              <a:ext cx="17469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F37021"/>
                  </a:solidFill>
                  <a:latin typeface="Akzidenz Grotesk BE Regular" panose="02000503030000020003" pitchFamily="50" charset="0"/>
                </a:rPr>
                <a:t>T</a:t>
              </a:r>
              <a:r>
                <a: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 </a:t>
              </a:r>
              <a:r>
                <a:rPr lang="en-US" sz="4000" dirty="0">
                  <a:latin typeface="Akzidenz Grotesk BE Regular" panose="02000503030000020003" pitchFamily="50" charset="0"/>
                </a:rPr>
                <a:t>=</a:t>
              </a:r>
              <a:endPara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AFDB006-110B-4ED5-A887-0F307C22479E}"/>
                </a:ext>
              </a:extLst>
            </p:cNvPr>
            <p:cNvCxnSpPr/>
            <p:nvPr/>
          </p:nvCxnSpPr>
          <p:spPr>
            <a:xfrm>
              <a:off x="4660007" y="3955997"/>
              <a:ext cx="173736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7F0A119-11DE-4326-85F5-6702096E240C}"/>
              </a:ext>
            </a:extLst>
          </p:cNvPr>
          <p:cNvCxnSpPr>
            <a:cxnSpLocks/>
          </p:cNvCxnSpPr>
          <p:nvPr/>
        </p:nvCxnSpPr>
        <p:spPr>
          <a:xfrm>
            <a:off x="5736429" y="3719599"/>
            <a:ext cx="5486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9A64519-AF8B-4DB4-B2EA-F1F2EA163846}"/>
              </a:ext>
            </a:extLst>
          </p:cNvPr>
          <p:cNvCxnSpPr>
            <a:cxnSpLocks/>
          </p:cNvCxnSpPr>
          <p:nvPr/>
        </p:nvCxnSpPr>
        <p:spPr>
          <a:xfrm>
            <a:off x="5372754" y="4296089"/>
            <a:ext cx="5486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48DE27F5-F805-47A2-921A-FF29CC5EDE17}"/>
              </a:ext>
            </a:extLst>
          </p:cNvPr>
          <p:cNvSpPr txBox="1"/>
          <p:nvPr/>
        </p:nvSpPr>
        <p:spPr>
          <a:xfrm>
            <a:off x="194451" y="4535937"/>
            <a:ext cx="2914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T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2 h</a:t>
            </a:r>
            <a:endParaRPr lang="en-US" sz="4000" dirty="0">
              <a:latin typeface="Akzidenz Grotesk BE Regular" panose="02000503030000020003" pitchFamily="50" charset="0"/>
            </a:endParaRPr>
          </a:p>
          <a:p>
            <a:r>
              <a:rPr lang="en-US" sz="4000" dirty="0">
                <a:latin typeface="Akzidenz Grotesk BE Regular" panose="02000503030000020003" pitchFamily="50" charset="0"/>
              </a:rPr>
              <a:t>   =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120 min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977AB96-EA61-40C0-B8C8-227210E2B004}"/>
              </a:ext>
            </a:extLst>
          </p:cNvPr>
          <p:cNvGrpSpPr/>
          <p:nvPr/>
        </p:nvGrpSpPr>
        <p:grpSpPr>
          <a:xfrm>
            <a:off x="179874" y="3316371"/>
            <a:ext cx="2699104" cy="1323439"/>
            <a:chOff x="179874" y="3316371"/>
            <a:chExt cx="2699104" cy="1323439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2A08361-C00D-4D6F-833C-CAEAF9E806D1}"/>
                </a:ext>
              </a:extLst>
            </p:cNvPr>
            <p:cNvSpPr txBox="1"/>
            <p:nvPr/>
          </p:nvSpPr>
          <p:spPr>
            <a:xfrm>
              <a:off x="991291" y="3316371"/>
              <a:ext cx="18876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  <a:latin typeface="Akzidenz Grotesk BE Regular" panose="02000503030000020003" pitchFamily="50" charset="0"/>
                </a:rPr>
                <a:t>100 mi</a:t>
              </a:r>
              <a:endParaRPr lang="en-US" sz="4000" dirty="0">
                <a:latin typeface="Akzidenz Grotesk BE Regular" panose="02000503030000020003" pitchFamily="50" charset="0"/>
              </a:endParaRPr>
            </a:p>
            <a:p>
              <a:pPr algn="ctr"/>
              <a:r>
                <a: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  <a:sym typeface="Symbol" panose="05050102010706020507" pitchFamily="18" charset="2"/>
                </a:rPr>
                <a:t>50 mi/h</a:t>
              </a:r>
              <a:endParaRPr lang="en-US" sz="4000" dirty="0">
                <a:solidFill>
                  <a:srgbClr val="00B0F0"/>
                </a:solidFill>
                <a:latin typeface="Akzidenz Grotesk BE Regular" panose="02000503030000020003" pitchFamily="50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8483383-45A9-44D0-84C1-28D85A28E159}"/>
                </a:ext>
              </a:extLst>
            </p:cNvPr>
            <p:cNvSpPr txBox="1"/>
            <p:nvPr/>
          </p:nvSpPr>
          <p:spPr>
            <a:xfrm>
              <a:off x="179874" y="3569800"/>
              <a:ext cx="17469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F37021"/>
                  </a:solidFill>
                  <a:latin typeface="Akzidenz Grotesk BE Regular" panose="02000503030000020003" pitchFamily="50" charset="0"/>
                </a:rPr>
                <a:t>T</a:t>
              </a:r>
              <a:r>
                <a:rPr lang="en-US" sz="4000" dirty="0">
                  <a:solidFill>
                    <a:srgbClr val="00B0F0"/>
                  </a:solidFill>
                  <a:latin typeface="Akzidenz Grotesk BE Regular" panose="02000503030000020003" pitchFamily="50" charset="0"/>
                </a:rPr>
                <a:t> </a:t>
              </a:r>
              <a:r>
                <a:rPr lang="en-US" sz="4000" dirty="0">
                  <a:latin typeface="Akzidenz Grotesk BE Regular" panose="02000503030000020003" pitchFamily="50" charset="0"/>
                </a:rPr>
                <a:t>=</a:t>
              </a:r>
              <a:endPara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0286149-4293-4F80-A537-200F5E2A5D75}"/>
                </a:ext>
              </a:extLst>
            </p:cNvPr>
            <p:cNvCxnSpPr/>
            <p:nvPr/>
          </p:nvCxnSpPr>
          <p:spPr>
            <a:xfrm>
              <a:off x="1116606" y="3955997"/>
              <a:ext cx="173736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A7023B2-7D47-4B10-98E0-80D5DA8EDC39}"/>
              </a:ext>
            </a:extLst>
          </p:cNvPr>
          <p:cNvGrpSpPr/>
          <p:nvPr/>
        </p:nvGrpSpPr>
        <p:grpSpPr>
          <a:xfrm>
            <a:off x="1829353" y="3719599"/>
            <a:ext cx="912315" cy="576490"/>
            <a:chOff x="1829353" y="3719599"/>
            <a:chExt cx="912315" cy="576490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CD1EA2-09A3-45C6-9AC3-506DF503EB5D}"/>
                </a:ext>
              </a:extLst>
            </p:cNvPr>
            <p:cNvCxnSpPr>
              <a:cxnSpLocks/>
            </p:cNvCxnSpPr>
            <p:nvPr/>
          </p:nvCxnSpPr>
          <p:spPr>
            <a:xfrm>
              <a:off x="2193028" y="3719599"/>
              <a:ext cx="54864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866A367-6522-4136-A97B-7F42DE444FEF}"/>
                </a:ext>
              </a:extLst>
            </p:cNvPr>
            <p:cNvCxnSpPr>
              <a:cxnSpLocks/>
            </p:cNvCxnSpPr>
            <p:nvPr/>
          </p:nvCxnSpPr>
          <p:spPr>
            <a:xfrm>
              <a:off x="1829353" y="4296089"/>
              <a:ext cx="54864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4A0FA5D4-97E3-4C58-86AC-8D38C43E3B93}"/>
              </a:ext>
            </a:extLst>
          </p:cNvPr>
          <p:cNvSpPr txBox="1"/>
          <p:nvPr/>
        </p:nvSpPr>
        <p:spPr>
          <a:xfrm>
            <a:off x="6848475" y="3554496"/>
            <a:ext cx="52673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T</a:t>
            </a:r>
            <a:r>
              <a:rPr lang="en-US" sz="4000" dirty="0">
                <a:latin typeface="Akzidenz Grotesk BE Regular" panose="02000503030000020003" pitchFamily="50" charset="0"/>
              </a:rPr>
              <a:t> = 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</a:rPr>
              <a:t>120 min </a:t>
            </a:r>
            <a:r>
              <a:rPr lang="en-US" sz="40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</a:t>
            </a:r>
            <a:r>
              <a:rPr lang="en-US" sz="4000" dirty="0">
                <a:solidFill>
                  <a:srgbClr val="F37021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 100 min </a:t>
            </a:r>
          </a:p>
          <a:p>
            <a:r>
              <a:rPr lang="en-US" sz="4000" dirty="0">
                <a:latin typeface="Akzidenz Grotesk BE Regular" panose="02000503030000020003" pitchFamily="50" charset="0"/>
              </a:rPr>
              <a:t>   = </a:t>
            </a:r>
            <a:r>
              <a:rPr lang="en-US" sz="4000" dirty="0">
                <a:solidFill>
                  <a:srgbClr val="FF0000"/>
                </a:solidFill>
                <a:latin typeface="Akzidenz Grotesk BE Regular" panose="02000503030000020003" pitchFamily="50" charset="0"/>
              </a:rPr>
              <a:t>20 min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489949C-F630-4916-AE49-63407CAAF60F}"/>
              </a:ext>
            </a:extLst>
          </p:cNvPr>
          <p:cNvCxnSpPr>
            <a:cxnSpLocks/>
          </p:cNvCxnSpPr>
          <p:nvPr/>
        </p:nvCxnSpPr>
        <p:spPr>
          <a:xfrm>
            <a:off x="6724650" y="3515273"/>
            <a:ext cx="0" cy="30474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7789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731"/>
    </mc:Choice>
    <mc:Fallback xmlns="">
      <p:transition spd="slow" advTm="1637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5.3|35.4|0.7|15.9|8.4|1.5|8.2|26.5|1.4|21.8|23.7|1.3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9.1|10.9|5.7|10.8|2.1|8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0.4|26.6|6.2|7.2|4|16.8|6|3.8|5.9|5.8|4.3|0.6|9.7|1.9|2.1|2.2|2.2|6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5.4|8.2|6.5|7.4|12.3|9.9|3.5|14.7|5.5|0.7|3.9|2.5|4.9|12.8|3.4|3.9|6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3916</TotalTime>
  <Words>411</Words>
  <Application>Microsoft Office PowerPoint</Application>
  <PresentationFormat>Widescreen</PresentationFormat>
  <Paragraphs>68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Akzidenz Grotesk BE Bold</vt:lpstr>
      <vt:lpstr>Akzidenz Grotesk BE Regular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Norton</dc:creator>
  <cp:lastModifiedBy>Cara Norton</cp:lastModifiedBy>
  <cp:revision>106</cp:revision>
  <dcterms:created xsi:type="dcterms:W3CDTF">2018-12-04T21:05:31Z</dcterms:created>
  <dcterms:modified xsi:type="dcterms:W3CDTF">2019-12-02T19:44:55Z</dcterms:modified>
</cp:coreProperties>
</file>